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6858000" cx="12192000"/>
  <p:notesSz cx="6858000" cy="9144000"/>
  <p:embeddedFontLst>
    <p:embeddedFont>
      <p:font typeface="Nunito SemiBold"/>
      <p:regular r:id="rId18"/>
      <p:bold r:id="rId19"/>
      <p:italic r:id="rId20"/>
      <p:boldItalic r:id="rId21"/>
    </p:embeddedFont>
    <p:embeddedFont>
      <p:font typeface="Nuni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187C83-9A3C-468D-B39E-44FCB9B442AF}">
  <a:tblStyle styleId="{E4187C83-9A3C-468D-B39E-44FCB9B442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italic.fntdata"/><Relationship Id="rId22" Type="http://schemas.openxmlformats.org/officeDocument/2006/relationships/font" Target="fonts/Nunito-regular.fntdata"/><Relationship Id="rId21" Type="http://schemas.openxmlformats.org/officeDocument/2006/relationships/font" Target="fonts/NunitoSemiBold-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NunitoSemiBold-bold.fntdata"/><Relationship Id="rId18" Type="http://schemas.openxmlformats.org/officeDocument/2006/relationships/font" Target="fonts/Nunito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ce9149d9d_0_4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ce9149d9d_0_4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gace9149d9d_0_4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4" name="Google Shape;44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ce9149d9d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ce9149d9d_0_1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ace9149d9d_0_1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ce9149d9d_0_3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ace9149d9d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ce9149d9d_0_3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gace9149d9d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ce9149d9d_0_3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ace9149d9d_0_3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ace9149d9d_0_4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gace9149d9d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ce9149d9d_0_3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ace9149d9d_0_3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9" name="Google Shape;429;gace9149d9d_0_3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1.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3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png"/><Relationship Id="rId4" Type="http://schemas.openxmlformats.org/officeDocument/2006/relationships/image" Target="../media/image30.png"/><Relationship Id="rId5"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3.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5" name="Shape 165"/>
        <p:cNvGrpSpPr/>
        <p:nvPr/>
      </p:nvGrpSpPr>
      <p:grpSpPr>
        <a:xfrm>
          <a:off x="0" y="0"/>
          <a:ext cx="0" cy="0"/>
          <a:chOff x="0" y="0"/>
          <a:chExt cx="0" cy="0"/>
        </a:xfrm>
      </p:grpSpPr>
      <p:pic>
        <p:nvPicPr>
          <p:cNvPr id="166" name="Google Shape;166;p2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7" name="Google Shape;167;p20"/>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1" sz="3600">
                <a:latin typeface="Nunito"/>
                <a:ea typeface="Nunito"/>
                <a:cs typeface="Nunito"/>
                <a:sym typeface="Nunito"/>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id="168" name="Google Shape;168;p20"/>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69" name="Google Shape;169;p20"/>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grpSp>
        <p:nvGrpSpPr>
          <p:cNvPr id="170" name="Google Shape;170;p20"/>
          <p:cNvGrpSpPr/>
          <p:nvPr/>
        </p:nvGrpSpPr>
        <p:grpSpPr>
          <a:xfrm>
            <a:off x="0" y="-446"/>
            <a:ext cx="8094367" cy="6867143"/>
            <a:chOff x="0" y="-446"/>
            <a:chExt cx="8094367" cy="6867143"/>
          </a:xfrm>
        </p:grpSpPr>
        <p:pic>
          <p:nvPicPr>
            <p:cNvPr descr="Image" id="171" name="Google Shape;171;p20"/>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172" name="Google Shape;172;p20"/>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3" name="Google Shape;173;p20"/>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174" name="Google Shape;174;p20"/>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20"/>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178" name="Google Shape;178;p2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79" name="Google Shape;179;p21"/>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80" name="Google Shape;180;p21"/>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81" name="Google Shape;181;p21"/>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2" name="Google Shape;182;p2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83" name="Google Shape;183;p21"/>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4" name="Shape 184"/>
        <p:cNvGrpSpPr/>
        <p:nvPr/>
      </p:nvGrpSpPr>
      <p:grpSpPr>
        <a:xfrm>
          <a:off x="0" y="0"/>
          <a:ext cx="0" cy="0"/>
          <a:chOff x="0" y="0"/>
          <a:chExt cx="0" cy="0"/>
        </a:xfrm>
      </p:grpSpPr>
      <p:pic>
        <p:nvPicPr>
          <p:cNvPr descr="Image" id="185" name="Google Shape;185;p22"/>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186" name="Google Shape;186;p22"/>
          <p:cNvPicPr preferRelativeResize="0"/>
          <p:nvPr/>
        </p:nvPicPr>
        <p:blipFill rotWithShape="1">
          <a:blip r:embed="rId3">
            <a:alphaModFix/>
          </a:blip>
          <a:srcRect b="0" l="0" r="0" t="0"/>
          <a:stretch/>
        </p:blipFill>
        <p:spPr>
          <a:xfrm>
            <a:off x="-1" y="1"/>
            <a:ext cx="1200150" cy="942974"/>
          </a:xfrm>
          <a:prstGeom prst="rect">
            <a:avLst/>
          </a:prstGeom>
          <a:noFill/>
          <a:ln>
            <a:noFill/>
          </a:ln>
        </p:spPr>
      </p:pic>
      <p:pic>
        <p:nvPicPr>
          <p:cNvPr descr="Image" id="187" name="Google Shape;187;p22"/>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188" name="Google Shape;188;p22"/>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89" name="Google Shape;189;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190" name="Google Shape;190;p22"/>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91" name="Google Shape;191;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rtl="0" algn="l">
              <a:lnSpc>
                <a:spcPct val="90000"/>
              </a:lnSpc>
              <a:spcBef>
                <a:spcPts val="500"/>
              </a:spcBef>
              <a:spcAft>
                <a:spcPts val="0"/>
              </a:spcAft>
              <a:buClr>
                <a:schemeClr val="dk1"/>
              </a:buClr>
              <a:buSzPts val="2000"/>
              <a:buFont typeface="Arial"/>
              <a:buChar char="•"/>
              <a:defRPr sz="2000"/>
            </a:lvl2pPr>
            <a:lvl3pPr lvl="2" marR="0" rtl="0" algn="l">
              <a:lnSpc>
                <a:spcPct val="90000"/>
              </a:lnSpc>
              <a:spcBef>
                <a:spcPts val="500"/>
              </a:spcBef>
              <a:spcAft>
                <a:spcPts val="0"/>
              </a:spcAft>
              <a:buClr>
                <a:schemeClr val="dk1"/>
              </a:buClr>
              <a:buSzPts val="1800"/>
              <a:buFont typeface="Arial"/>
              <a:buChar char="•"/>
              <a:defRPr sz="1800"/>
            </a:lvl3pPr>
            <a:lvl4pPr lvl="3" marR="0" rtl="0" algn="l">
              <a:lnSpc>
                <a:spcPct val="90000"/>
              </a:lnSpc>
              <a:spcBef>
                <a:spcPts val="500"/>
              </a:spcBef>
              <a:spcAft>
                <a:spcPts val="0"/>
              </a:spcAft>
              <a:buClr>
                <a:schemeClr val="dk1"/>
              </a:buClr>
              <a:buSzPts val="1600"/>
              <a:buFont typeface="Arial"/>
              <a:buChar char="•"/>
              <a:defRPr sz="1600"/>
            </a:lvl4pPr>
            <a:lvl5pPr lvl="4" marR="0" rtl="0" algn="l">
              <a:lnSpc>
                <a:spcPct val="90000"/>
              </a:lnSpc>
              <a:spcBef>
                <a:spcPts val="500"/>
              </a:spcBef>
              <a:spcAft>
                <a:spcPts val="0"/>
              </a:spcAft>
              <a:buClr>
                <a:schemeClr val="dk1"/>
              </a:buClr>
              <a:buSzPts val="1600"/>
              <a:buFont typeface="Arial"/>
              <a:buChar char="•"/>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92" name="Google Shape;192;p22"/>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193" name="Google Shape;193;p2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4" name="Shape 194"/>
        <p:cNvGrpSpPr/>
        <p:nvPr/>
      </p:nvGrpSpPr>
      <p:grpSpPr>
        <a:xfrm>
          <a:off x="0" y="0"/>
          <a:ext cx="0" cy="0"/>
          <a:chOff x="0" y="0"/>
          <a:chExt cx="0" cy="0"/>
        </a:xfrm>
      </p:grpSpPr>
      <p:pic>
        <p:nvPicPr>
          <p:cNvPr descr="Image" id="195" name="Google Shape;195;p2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196" name="Google Shape;196;p2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97" name="Google Shape;197;p2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98" name="Google Shape;198;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descr="Image" id="199" name="Google Shape;199;p23"/>
          <p:cNvPicPr preferRelativeResize="0"/>
          <p:nvPr/>
        </p:nvPicPr>
        <p:blipFill rotWithShape="1">
          <a:blip r:embed="rId4">
            <a:alphaModFix/>
          </a:blip>
          <a:srcRect b="0" l="0" r="0" t="0"/>
          <a:stretch/>
        </p:blipFill>
        <p:spPr>
          <a:xfrm rot="10800000">
            <a:off x="11526724" y="6400801"/>
            <a:ext cx="673587" cy="457199"/>
          </a:xfrm>
          <a:prstGeom prst="rect">
            <a:avLst/>
          </a:prstGeom>
          <a:noFill/>
          <a:ln>
            <a:noFill/>
          </a:ln>
        </p:spPr>
      </p:pic>
      <p:sp>
        <p:nvSpPr>
          <p:cNvPr id="200" name="Google Shape;200;p23"/>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201" name="Google Shape;201;p2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202" name="Google Shape;202;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03"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205" name="Google Shape;205;p2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06" name="Google Shape;206;p2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07" name="Google Shape;207;p2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08" name="Google Shape;208;p2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09" name="Google Shape;209;p2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0" name="Google Shape;210;p24"/>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213" name="Google Shape;213;p2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4" name="Google Shape;214;p2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15" name="Google Shape;215;p2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16" name="Google Shape;216;p2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7" name="Google Shape;217;p2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8" name="Google Shape;218;p2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19" name="Shape 219"/>
        <p:cNvGrpSpPr/>
        <p:nvPr/>
      </p:nvGrpSpPr>
      <p:grpSpPr>
        <a:xfrm>
          <a:off x="0" y="0"/>
          <a:ext cx="0" cy="0"/>
          <a:chOff x="0" y="0"/>
          <a:chExt cx="0" cy="0"/>
        </a:xfrm>
      </p:grpSpPr>
      <p:pic>
        <p:nvPicPr>
          <p:cNvPr id="220" name="Google Shape;220;p26"/>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221" name="Google Shape;221;p2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22" name="Google Shape;222;p2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23" name="Google Shape;223;p2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24" name="Google Shape;224;p2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5" name="Google Shape;225;p2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6" name="Google Shape;226;p26"/>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27" name="Shape 227"/>
        <p:cNvGrpSpPr/>
        <p:nvPr/>
      </p:nvGrpSpPr>
      <p:grpSpPr>
        <a:xfrm>
          <a:off x="0" y="0"/>
          <a:ext cx="0" cy="0"/>
          <a:chOff x="0" y="0"/>
          <a:chExt cx="0" cy="0"/>
        </a:xfrm>
      </p:grpSpPr>
      <p:pic>
        <p:nvPicPr>
          <p:cNvPr id="228" name="Google Shape;228;p27"/>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29" name="Google Shape;229;p2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0" name="Google Shape;230;p2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1" name="Google Shape;231;p2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32" name="Google Shape;232;p2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33" name="Google Shape;233;p2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4" name="Google Shape;234;p2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35" name="Shape 235"/>
        <p:cNvGrpSpPr/>
        <p:nvPr/>
      </p:nvGrpSpPr>
      <p:grpSpPr>
        <a:xfrm>
          <a:off x="0" y="0"/>
          <a:ext cx="0" cy="0"/>
          <a:chOff x="0" y="0"/>
          <a:chExt cx="0" cy="0"/>
        </a:xfrm>
      </p:grpSpPr>
      <p:pic>
        <p:nvPicPr>
          <p:cNvPr id="236" name="Google Shape;236;p28"/>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237" name="Google Shape;237;p2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8" name="Google Shape;238;p2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9" name="Google Shape;239;p2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0" name="Google Shape;240;p2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41" name="Google Shape;241;p2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42" name="Google Shape;242;p2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43" name="Shape 243"/>
        <p:cNvGrpSpPr/>
        <p:nvPr/>
      </p:nvGrpSpPr>
      <p:grpSpPr>
        <a:xfrm>
          <a:off x="0" y="0"/>
          <a:ext cx="0" cy="0"/>
          <a:chOff x="0" y="0"/>
          <a:chExt cx="0" cy="0"/>
        </a:xfrm>
      </p:grpSpPr>
      <p:pic>
        <p:nvPicPr>
          <p:cNvPr id="244" name="Google Shape;244;p29"/>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45" name="Google Shape;245;p2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46" name="Google Shape;246;p2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47" name="Google Shape;247;p2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8" name="Google Shape;248;p2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49" name="Google Shape;249;p2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0" name="Google Shape;250;p2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51" name="Shape 251"/>
        <p:cNvGrpSpPr/>
        <p:nvPr/>
      </p:nvGrpSpPr>
      <p:grpSpPr>
        <a:xfrm>
          <a:off x="0" y="0"/>
          <a:ext cx="0" cy="0"/>
          <a:chOff x="0" y="0"/>
          <a:chExt cx="0" cy="0"/>
        </a:xfrm>
      </p:grpSpPr>
      <p:pic>
        <p:nvPicPr>
          <p:cNvPr id="252" name="Google Shape;252;p30"/>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253" name="Google Shape;253;p3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4" name="Google Shape;254;p3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55" name="Google Shape;255;p3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56" name="Google Shape;256;p3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57" name="Google Shape;257;p3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8" name="Google Shape;258;p3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59" name="Shape 259"/>
        <p:cNvGrpSpPr/>
        <p:nvPr/>
      </p:nvGrpSpPr>
      <p:grpSpPr>
        <a:xfrm>
          <a:off x="0" y="0"/>
          <a:ext cx="0" cy="0"/>
          <a:chOff x="0" y="0"/>
          <a:chExt cx="0" cy="0"/>
        </a:xfrm>
      </p:grpSpPr>
      <p:pic>
        <p:nvPicPr>
          <p:cNvPr id="260" name="Google Shape;260;p31"/>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61" name="Google Shape;261;p3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62" name="Google Shape;262;p3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3" name="Google Shape;263;p3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4" name="Google Shape;264;p3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65" name="Google Shape;265;p3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66" name="Google Shape;266;p3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269" name="Google Shape;269;p3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0" name="Google Shape;270;p3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71" name="Google Shape;271;p3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2" name="Google Shape;272;p3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73" name="Google Shape;273;p3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4" name="Google Shape;274;p3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275" name="Shape 275"/>
        <p:cNvGrpSpPr/>
        <p:nvPr/>
      </p:nvGrpSpPr>
      <p:grpSpPr>
        <a:xfrm>
          <a:off x="0" y="0"/>
          <a:ext cx="0" cy="0"/>
          <a:chOff x="0" y="0"/>
          <a:chExt cx="0" cy="0"/>
        </a:xfrm>
      </p:grpSpPr>
      <p:pic>
        <p:nvPicPr>
          <p:cNvPr descr="Image" id="276" name="Google Shape;276;p33"/>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277" name="Google Shape;277;p33"/>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278" name="Google Shape;278;p33"/>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9" name="Google Shape;279;p33"/>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80" name="Google Shape;280;p33"/>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281" name="Shape 281"/>
        <p:cNvGrpSpPr/>
        <p:nvPr/>
      </p:nvGrpSpPr>
      <p:grpSpPr>
        <a:xfrm>
          <a:off x="0" y="0"/>
          <a:ext cx="0" cy="0"/>
          <a:chOff x="0" y="0"/>
          <a:chExt cx="0" cy="0"/>
        </a:xfrm>
      </p:grpSpPr>
      <p:pic>
        <p:nvPicPr>
          <p:cNvPr descr="Image" id="282" name="Google Shape;282;p34"/>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283" name="Google Shape;283;p34"/>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284" name="Google Shape;284;p3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5" name="Google Shape;285;p34"/>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286" name="Google Shape;286;p34"/>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287" name="Google Shape;287;p34"/>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288" name="Google Shape;288;p34"/>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289" name="Google Shape;289;p34"/>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90" name="Google Shape;290;p34"/>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91" name="Google Shape;291;p34"/>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294" name="Google Shape;294;p35"/>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295" name="Google Shape;295;p35"/>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296" name="Google Shape;296;p3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97" name="Google Shape;297;p35"/>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298" name="Google Shape;298;p35"/>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299" name="Google Shape;299;p35"/>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300" name="Google Shape;300;p35"/>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1" name="Google Shape;301;p35"/>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02" name="Google Shape;302;p35"/>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303" name="Google Shape;303;p35"/>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304" name="Google Shape;304;p35"/>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307" name="Google Shape;307;p36"/>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08" name="Google Shape;308;p36"/>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09" name="Google Shape;309;p36"/>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0" name="Google Shape;310;p36"/>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11" name="Google Shape;311;p36"/>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2" name="Google Shape;312;p36"/>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19.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64" name="Google Shape;164;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hyperlink" Target="https://docs.google.com/spreadsheets/d/1Xo9jPmSisEHLKoF0aQApnTl1nUzc1eQYXKfe-YH5j9A/edit#gid=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drive.google.com/drive/u/1/folders/1fIYS5WaCkxWG4WBVaf9GHABA8tv0MPI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5.jpg"/><Relationship Id="rId9" Type="http://schemas.openxmlformats.org/officeDocument/2006/relationships/image" Target="../media/image56.png"/><Relationship Id="rId5" Type="http://schemas.openxmlformats.org/officeDocument/2006/relationships/image" Target="../media/image43.jp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hyperlink" Target="https://drive.google.com/file/d/1FOTld3rNGUqgZOGBU-NZZSsOKBDC0g_y/view?usp=sharing" TargetMode="External"/><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50.png"/><Relationship Id="rId8"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docs.google.com/spreadsheets/d/1UJ3T0LCzV3TkJxAGS1KD7UJRPIklipcgw5-RDarE2XE/edit?ts=5fb24baa#gid=1128643794" TargetMode="External"/><Relationship Id="rId5" Type="http://schemas.openxmlformats.org/officeDocument/2006/relationships/hyperlink" Target="https://prod-erp.kokonetworks.com/web/login#id=130058&amp;view_type=form&amp;model=stock.picking&amp;action=197&amp;active_id=9&amp;menu_id=130" TargetMode="External"/><Relationship Id="rId6"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Goods Receipt Premier</a:t>
            </a:r>
            <a:endParaRPr/>
          </a:p>
        </p:txBody>
      </p:sp>
      <p:sp>
        <p:nvSpPr>
          <p:cNvPr id="318" name="Google Shape;318;p37"/>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16/11/2020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Issues and Recommendations</a:t>
            </a:r>
            <a:endParaRPr/>
          </a:p>
        </p:txBody>
      </p:sp>
      <p:sp>
        <p:nvSpPr>
          <p:cNvPr id="440" name="Google Shape;440;p46"/>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441" name="Google Shape;441;p46"/>
          <p:cNvGraphicFramePr/>
          <p:nvPr/>
        </p:nvGraphicFramePr>
        <p:xfrm>
          <a:off x="443100" y="1253850"/>
          <a:ext cx="3000000" cy="3000000"/>
        </p:xfrm>
        <a:graphic>
          <a:graphicData uri="http://schemas.openxmlformats.org/drawingml/2006/table">
            <a:tbl>
              <a:tblPr>
                <a:noFill/>
                <a:tableStyleId>{E4187C83-9A3C-468D-B39E-44FCB9B442AF}</a:tableStyleId>
              </a:tblPr>
              <a:tblGrid>
                <a:gridCol w="382850"/>
                <a:gridCol w="3549450"/>
                <a:gridCol w="1474950"/>
                <a:gridCol w="1285400"/>
                <a:gridCol w="3606000"/>
              </a:tblGrid>
              <a:tr h="3874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a:t>Issue</a:t>
                      </a:r>
                      <a:endParaRPr b="1"/>
                    </a:p>
                  </a:txBody>
                  <a:tcPr marT="91425" marB="91425" marR="91425" marL="91425"/>
                </a:tc>
                <a:tc>
                  <a:txBody>
                    <a:bodyPr/>
                    <a:lstStyle/>
                    <a:p>
                      <a:pPr indent="0" lvl="0" marL="0" rtl="0" algn="l">
                        <a:spcBef>
                          <a:spcPts val="0"/>
                        </a:spcBef>
                        <a:spcAft>
                          <a:spcPts val="0"/>
                        </a:spcAft>
                        <a:buNone/>
                      </a:pPr>
                      <a:r>
                        <a:rPr b="1" lang="en-US"/>
                        <a:t>Type</a:t>
                      </a:r>
                      <a:endParaRPr b="1"/>
                    </a:p>
                  </a:txBody>
                  <a:tcPr marT="91425" marB="91425" marR="91425" marL="91425"/>
                </a:tc>
                <a:tc>
                  <a:txBody>
                    <a:bodyPr/>
                    <a:lstStyle/>
                    <a:p>
                      <a:pPr indent="0" lvl="0" marL="0" rtl="0" algn="l">
                        <a:spcBef>
                          <a:spcPts val="0"/>
                        </a:spcBef>
                        <a:spcAft>
                          <a:spcPts val="0"/>
                        </a:spcAft>
                        <a:buNone/>
                      </a:pPr>
                      <a:r>
                        <a:rPr b="1" lang="en-US"/>
                        <a:t>Tim’s Rank</a:t>
                      </a:r>
                      <a:endParaRPr b="1"/>
                    </a:p>
                  </a:txBody>
                  <a:tcPr marT="91425" marB="91425" marR="91425" marL="91425"/>
                </a:tc>
                <a:tc>
                  <a:txBody>
                    <a:bodyPr/>
                    <a:lstStyle/>
                    <a:p>
                      <a:pPr indent="0" lvl="0" marL="0" rtl="0" algn="l">
                        <a:spcBef>
                          <a:spcPts val="0"/>
                        </a:spcBef>
                        <a:spcAft>
                          <a:spcPts val="0"/>
                        </a:spcAft>
                        <a:buNone/>
                      </a:pPr>
                      <a:r>
                        <a:rPr b="1" lang="en-US"/>
                        <a:t>Recommendation</a:t>
                      </a:r>
                      <a:endParaRPr b="1"/>
                    </a:p>
                  </a:txBody>
                  <a:tcPr marT="91425" marB="91425" marR="91425" marL="91425"/>
                </a:tc>
              </a:tr>
              <a:tr h="998475">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Offload of a container takes close to 3 hours</a:t>
                      </a:r>
                      <a:endParaRPr/>
                    </a:p>
                  </a:txBody>
                  <a:tcPr marT="91425" marB="91425" marR="91425" marL="91425"/>
                </a:tc>
                <a:tc>
                  <a:txBody>
                    <a:bodyPr/>
                    <a:lstStyle/>
                    <a:p>
                      <a:pPr indent="0" lvl="0" marL="0" rtl="0" algn="l">
                        <a:spcBef>
                          <a:spcPts val="0"/>
                        </a:spcBef>
                        <a:spcAft>
                          <a:spcPts val="0"/>
                        </a:spcAft>
                        <a:buNone/>
                      </a:pPr>
                      <a:r>
                        <a:rPr lang="en-US"/>
                        <a:t>Operational </a:t>
                      </a:r>
                      <a:endParaRPr/>
                    </a:p>
                  </a:txBody>
                  <a:tcPr marT="91425" marB="91425" marR="91425" marL="91425"/>
                </a:tc>
                <a:tc>
                  <a:txBody>
                    <a:bodyPr/>
                    <a:lstStyle/>
                    <a:p>
                      <a:pPr indent="0" lvl="0" marL="0" rtl="0" algn="l">
                        <a:spcBef>
                          <a:spcPts val="0"/>
                        </a:spcBef>
                        <a:spcAft>
                          <a:spcPts val="0"/>
                        </a:spcAft>
                        <a:buNone/>
                      </a:pPr>
                      <a:r>
                        <a:rPr lang="en-US"/>
                        <a:t>Low</a:t>
                      </a:r>
                      <a:endParaRPr/>
                    </a:p>
                  </a:txBody>
                  <a:tcPr marT="91425" marB="91425" marR="91425" marL="91425"/>
                </a:tc>
                <a:tc>
                  <a:txBody>
                    <a:bodyPr/>
                    <a:lstStyle/>
                    <a:p>
                      <a:pPr indent="0" lvl="0" marL="0" rtl="0" algn="l">
                        <a:spcBef>
                          <a:spcPts val="0"/>
                        </a:spcBef>
                        <a:spcAft>
                          <a:spcPts val="0"/>
                        </a:spcAft>
                        <a:buNone/>
                      </a:pPr>
                      <a:r>
                        <a:rPr lang="en-US"/>
                        <a:t>Review the cost implications of keeping a container at around that time. I expect there are no additional charges if it is taking this long</a:t>
                      </a:r>
                      <a:endParaRPr/>
                    </a:p>
                  </a:txBody>
                  <a:tcPr marT="91425" marB="91425" marR="91425" marL="91425"/>
                </a:tc>
              </a:tr>
              <a:tr h="588650">
                <a:tc>
                  <a:txBody>
                    <a:bodyPr/>
                    <a:lstStyle/>
                    <a:p>
                      <a:pPr indent="0" lvl="0" marL="0" rtl="0" algn="l">
                        <a:spcBef>
                          <a:spcPts val="0"/>
                        </a:spcBef>
                        <a:spcAft>
                          <a:spcPts val="0"/>
                        </a:spcAft>
                        <a:buNone/>
                      </a:pPr>
                      <a:r>
                        <a:rPr lang="en-US"/>
                        <a:t>6</a:t>
                      </a:r>
                      <a:endParaRPr/>
                    </a:p>
                  </a:txBody>
                  <a:tcPr marT="91425" marB="91425" marR="91425" marL="91425"/>
                </a:tc>
                <a:tc>
                  <a:txBody>
                    <a:bodyPr/>
                    <a:lstStyle/>
                    <a:p>
                      <a:pPr indent="0" lvl="0" marL="0" rtl="0" algn="l">
                        <a:spcBef>
                          <a:spcPts val="0"/>
                        </a:spcBef>
                        <a:spcAft>
                          <a:spcPts val="0"/>
                        </a:spcAft>
                        <a:buNone/>
                      </a:pPr>
                      <a:r>
                        <a:rPr lang="en-US"/>
                        <a:t>Manual restacking cookers within the warehouse</a:t>
                      </a:r>
                      <a:endParaRPr/>
                    </a:p>
                  </a:txBody>
                  <a:tcPr marT="91425" marB="91425" marR="91425" marL="91425"/>
                </a:tc>
                <a:tc>
                  <a:txBody>
                    <a:bodyPr/>
                    <a:lstStyle/>
                    <a:p>
                      <a:pPr indent="0" lvl="0" marL="0" rtl="0" algn="l">
                        <a:spcBef>
                          <a:spcPts val="0"/>
                        </a:spcBef>
                        <a:spcAft>
                          <a:spcPts val="0"/>
                        </a:spcAft>
                        <a:buNone/>
                      </a:pPr>
                      <a:r>
                        <a:rPr lang="en-US"/>
                        <a:t>Operational</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Get a bigger space if we expect to see containers at the current rate</a:t>
                      </a:r>
                      <a:endParaRPr/>
                    </a:p>
                  </a:txBody>
                  <a:tcPr marT="91425" marB="91425" marR="91425" marL="91425"/>
                </a:tc>
              </a:tr>
              <a:tr h="588650">
                <a:tc>
                  <a:txBody>
                    <a:bodyPr/>
                    <a:lstStyle/>
                    <a:p>
                      <a:pPr indent="0" lvl="0" marL="0" rtl="0" algn="l">
                        <a:spcBef>
                          <a:spcPts val="0"/>
                        </a:spcBef>
                        <a:spcAft>
                          <a:spcPts val="0"/>
                        </a:spcAft>
                        <a:buNone/>
                      </a:pPr>
                      <a:r>
                        <a:rPr lang="en-US"/>
                        <a:t>7</a:t>
                      </a:r>
                      <a:endParaRPr/>
                    </a:p>
                  </a:txBody>
                  <a:tcPr marT="91425" marB="91425" marR="91425" marL="91425"/>
                </a:tc>
                <a:tc>
                  <a:txBody>
                    <a:bodyPr/>
                    <a:lstStyle/>
                    <a:p>
                      <a:pPr indent="0" lvl="0" marL="0" rtl="0" algn="l">
                        <a:spcBef>
                          <a:spcPts val="0"/>
                        </a:spcBef>
                        <a:spcAft>
                          <a:spcPts val="0"/>
                        </a:spcAft>
                        <a:buNone/>
                      </a:pPr>
                      <a:r>
                        <a:rPr lang="en-US"/>
                        <a:t>Copying serials between Google Sheets to be entered in the system</a:t>
                      </a:r>
                      <a:endParaRPr/>
                    </a:p>
                  </a:txBody>
                  <a:tcPr marT="91425" marB="91425" marR="91425" marL="91425"/>
                </a:tc>
                <a:tc>
                  <a:txBody>
                    <a:bodyPr/>
                    <a:lstStyle/>
                    <a:p>
                      <a:pPr indent="0" lvl="0" marL="0" rtl="0" algn="l">
                        <a:spcBef>
                          <a:spcPts val="0"/>
                        </a:spcBef>
                        <a:spcAft>
                          <a:spcPts val="0"/>
                        </a:spcAft>
                        <a:buNone/>
                      </a:pPr>
                      <a:r>
                        <a:rPr lang="en-US"/>
                        <a:t>System</a:t>
                      </a:r>
                      <a:endParaRPr/>
                    </a:p>
                  </a:txBody>
                  <a:tcPr marT="91425" marB="91425" marR="91425" marL="91425"/>
                </a:tc>
                <a:tc>
                  <a:txBody>
                    <a:bodyPr/>
                    <a:lstStyle/>
                    <a:p>
                      <a:pPr indent="0" lvl="0" marL="0" rtl="0" algn="l">
                        <a:spcBef>
                          <a:spcPts val="0"/>
                        </a:spcBef>
                        <a:spcAft>
                          <a:spcPts val="0"/>
                        </a:spcAft>
                        <a:buNone/>
                      </a:pPr>
                      <a:r>
                        <a:rPr lang="en-US"/>
                        <a:t>Top</a:t>
                      </a:r>
                      <a:endParaRPr/>
                    </a:p>
                  </a:txBody>
                  <a:tcPr marT="91425" marB="91425" marR="91425" marL="91425"/>
                </a:tc>
                <a:tc>
                  <a:txBody>
                    <a:bodyPr/>
                    <a:lstStyle/>
                    <a:p>
                      <a:pPr indent="0" lvl="0" marL="0" rtl="0" algn="l">
                        <a:spcBef>
                          <a:spcPts val="0"/>
                        </a:spcBef>
                        <a:spcAft>
                          <a:spcPts val="0"/>
                        </a:spcAft>
                        <a:buNone/>
                      </a:pPr>
                      <a:r>
                        <a:rPr lang="en-US"/>
                        <a:t>Scan serials directly to a system (if necessary)</a:t>
                      </a:r>
                      <a:endParaRPr/>
                    </a:p>
                  </a:txBody>
                  <a:tcPr marT="91425" marB="91425" marR="91425" marL="91425"/>
                </a:tc>
              </a:tr>
              <a:tr h="1818150">
                <a:tc>
                  <a:txBody>
                    <a:bodyPr/>
                    <a:lstStyle/>
                    <a:p>
                      <a:pPr indent="0" lvl="0" marL="0" rtl="0" algn="l">
                        <a:spcBef>
                          <a:spcPts val="0"/>
                        </a:spcBef>
                        <a:spcAft>
                          <a:spcPts val="0"/>
                        </a:spcAft>
                        <a:buNone/>
                      </a:pPr>
                      <a:r>
                        <a:rPr lang="en-US"/>
                        <a:t>8</a:t>
                      </a:r>
                      <a:endParaRPr/>
                    </a:p>
                  </a:txBody>
                  <a:tcPr marT="91425" marB="91425" marR="91425" marL="91425"/>
                </a:tc>
                <a:tc>
                  <a:txBody>
                    <a:bodyPr/>
                    <a:lstStyle/>
                    <a:p>
                      <a:pPr indent="0" lvl="0" marL="0" rtl="0" algn="l">
                        <a:spcBef>
                          <a:spcPts val="0"/>
                        </a:spcBef>
                        <a:spcAft>
                          <a:spcPts val="0"/>
                        </a:spcAft>
                        <a:buNone/>
                      </a:pPr>
                      <a:r>
                        <a:rPr lang="en-US"/>
                        <a:t>Copying serials between Google Sheets to Odoo</a:t>
                      </a:r>
                      <a:endParaRPr/>
                    </a:p>
                  </a:txBody>
                  <a:tcPr marT="91425" marB="91425" marR="91425" marL="91425"/>
                </a:tc>
                <a:tc>
                  <a:txBody>
                    <a:bodyPr/>
                    <a:lstStyle/>
                    <a:p>
                      <a:pPr indent="0" lvl="0" marL="0" rtl="0" algn="l">
                        <a:spcBef>
                          <a:spcPts val="0"/>
                        </a:spcBef>
                        <a:spcAft>
                          <a:spcPts val="0"/>
                        </a:spcAft>
                        <a:buNone/>
                      </a:pPr>
                      <a:r>
                        <a:rPr lang="en-US"/>
                        <a:t>System</a:t>
                      </a:r>
                      <a:endParaRPr/>
                    </a:p>
                  </a:txBody>
                  <a:tcPr marT="91425" marB="91425" marR="91425" marL="91425"/>
                </a:tc>
                <a:tc>
                  <a:txBody>
                    <a:bodyPr/>
                    <a:lstStyle/>
                    <a:p>
                      <a:pPr indent="0" lvl="0" marL="0" rtl="0" algn="l">
                        <a:spcBef>
                          <a:spcPts val="0"/>
                        </a:spcBef>
                        <a:spcAft>
                          <a:spcPts val="0"/>
                        </a:spcAft>
                        <a:buNone/>
                      </a:pPr>
                      <a:r>
                        <a:rPr lang="en-US"/>
                        <a:t>Top</a:t>
                      </a:r>
                      <a:endParaRPr/>
                    </a:p>
                  </a:txBody>
                  <a:tcPr marT="91425" marB="91425" marR="91425" marL="91425"/>
                </a:tc>
                <a:tc>
                  <a:txBody>
                    <a:bodyPr/>
                    <a:lstStyle/>
                    <a:p>
                      <a:pPr indent="0" lvl="0" marL="0" rtl="0" algn="l">
                        <a:spcBef>
                          <a:spcPts val="0"/>
                        </a:spcBef>
                        <a:spcAft>
                          <a:spcPts val="0"/>
                        </a:spcAft>
                        <a:buNone/>
                      </a:pPr>
                      <a:r>
                        <a:rPr lang="en-US"/>
                        <a:t>Receive all of the serials in bulk at once on the system without having to re enter them as an 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Scan serials directly to a system (if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Bulk upload of serials from a file</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47" name="Google Shape;447;p4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idx="1" type="subTitle"/>
          </p:nvPr>
        </p:nvSpPr>
        <p:spPr>
          <a:xfrm>
            <a:off x="194725" y="1056175"/>
            <a:ext cx="11782800" cy="5301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b="1" lang="en-US" sz="1800"/>
              <a:t>Manufacturing, Shipment, &amp; Initial Delivery to Warehouse [</a:t>
            </a:r>
            <a:r>
              <a:rPr b="1" lang="en-US" sz="1800">
                <a:solidFill>
                  <a:srgbClr val="0B5394"/>
                </a:solidFill>
              </a:rPr>
              <a:t>KNK ERP</a:t>
            </a:r>
            <a:r>
              <a:rPr lang="en-US" sz="1800"/>
              <a:t>, </a:t>
            </a:r>
            <a:r>
              <a:rPr b="1" lang="en-US" sz="1800">
                <a:solidFill>
                  <a:srgbClr val="85200C"/>
                </a:solidFill>
              </a:rPr>
              <a:t>Saarus ERP</a:t>
            </a:r>
            <a:r>
              <a:rPr lang="en-US" sz="1800"/>
              <a:t>, </a:t>
            </a:r>
            <a:r>
              <a:rPr b="1" lang="en-US" sz="1800">
                <a:solidFill>
                  <a:srgbClr val="666666"/>
                </a:solidFill>
              </a:rPr>
              <a:t>off system</a:t>
            </a:r>
            <a:r>
              <a:rPr b="1" lang="en-US" sz="1800"/>
              <a:t>]</a:t>
            </a:r>
            <a:endParaRPr b="1" sz="1800">
              <a:solidFill>
                <a:srgbClr val="666666"/>
              </a:solidFill>
            </a:endParaRPr>
          </a:p>
          <a:p>
            <a:pPr indent="0" lvl="0" marL="0" rtl="0" algn="l">
              <a:lnSpc>
                <a:spcPct val="115000"/>
              </a:lnSpc>
              <a:spcBef>
                <a:spcPts val="1000"/>
              </a:spcBef>
              <a:spcAft>
                <a:spcPts val="1000"/>
              </a:spcAft>
              <a:buNone/>
            </a:pPr>
            <a:r>
              <a:t/>
            </a:r>
            <a:endParaRPr b="1" sz="1800">
              <a:solidFill>
                <a:srgbClr val="666666"/>
              </a:solidFill>
            </a:endParaRPr>
          </a:p>
        </p:txBody>
      </p:sp>
      <p:sp>
        <p:nvSpPr>
          <p:cNvPr id="325" name="Google Shape;325;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800">
                <a:latin typeface="Nunito"/>
                <a:ea typeface="Nunito"/>
                <a:cs typeface="Nunito"/>
                <a:sym typeface="Nunito"/>
              </a:rPr>
              <a:t>Baseline | Manufacturing, shipment, &amp; delivery to warehouse</a:t>
            </a:r>
            <a:endParaRPr b="1">
              <a:latin typeface="Nunito"/>
              <a:ea typeface="Nunito"/>
              <a:cs typeface="Nunito"/>
              <a:sym typeface="Nunito"/>
            </a:endParaRPr>
          </a:p>
        </p:txBody>
      </p:sp>
      <p:sp>
        <p:nvSpPr>
          <p:cNvPr id="326" name="Google Shape;326;p38"/>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27" name="Google Shape;327;p38"/>
          <p:cNvSpPr txBox="1"/>
          <p:nvPr/>
        </p:nvSpPr>
        <p:spPr>
          <a:xfrm>
            <a:off x="321725" y="1690900"/>
            <a:ext cx="1535400" cy="2743200"/>
          </a:xfrm>
          <a:prstGeom prst="rect">
            <a:avLst/>
          </a:prstGeom>
          <a:solidFill>
            <a:srgbClr val="99999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manufactures &amp; QCs new Cooker Kits</a:t>
            </a:r>
            <a:endParaRPr sz="1600">
              <a:solidFill>
                <a:srgbClr val="FFFFFF"/>
              </a:solidFill>
              <a:latin typeface="Nunito"/>
              <a:ea typeface="Nunito"/>
              <a:cs typeface="Nunito"/>
              <a:sym typeface="Nunito"/>
            </a:endParaRPr>
          </a:p>
        </p:txBody>
      </p:sp>
      <p:sp>
        <p:nvSpPr>
          <p:cNvPr id="328" name="Google Shape;328;p38"/>
          <p:cNvSpPr txBox="1"/>
          <p:nvPr/>
        </p:nvSpPr>
        <p:spPr>
          <a:xfrm>
            <a:off x="2345796" y="1690900"/>
            <a:ext cx="1535400" cy="2743200"/>
          </a:xfrm>
          <a:prstGeom prst="rect">
            <a:avLst/>
          </a:prstGeom>
          <a:solidFill>
            <a:srgbClr val="85200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scans serials on newly ready Cooker kits to add to Product Tracker</a:t>
            </a:r>
            <a:endParaRPr sz="1600">
              <a:solidFill>
                <a:srgbClr val="FFFFFF"/>
              </a:solidFill>
              <a:latin typeface="Nunito"/>
              <a:ea typeface="Nunito"/>
              <a:cs typeface="Nunito"/>
              <a:sym typeface="Nunito"/>
            </a:endParaRPr>
          </a:p>
        </p:txBody>
      </p:sp>
      <p:sp>
        <p:nvSpPr>
          <p:cNvPr id="329" name="Google Shape;329;p38"/>
          <p:cNvSpPr txBox="1"/>
          <p:nvPr/>
        </p:nvSpPr>
        <p:spPr>
          <a:xfrm>
            <a:off x="4369866" y="1690900"/>
            <a:ext cx="1535400" cy="2743200"/>
          </a:xfrm>
          <a:prstGeom prst="rect">
            <a:avLst/>
          </a:prstGeom>
          <a:solidFill>
            <a:srgbClr val="85200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600">
                <a:solidFill>
                  <a:srgbClr val="FFFFFF"/>
                </a:solidFill>
                <a:latin typeface="Nunito"/>
                <a:ea typeface="Nunito"/>
                <a:cs typeface="Nunito"/>
                <a:sym typeface="Nunito"/>
              </a:rPr>
              <a:t>Saarus Team </a:t>
            </a:r>
            <a:r>
              <a:rPr lang="en-US" sz="1600">
                <a:solidFill>
                  <a:srgbClr val="FFFFFF"/>
                </a:solidFill>
                <a:latin typeface="Nunito"/>
                <a:ea typeface="Nunito"/>
                <a:cs typeface="Nunito"/>
                <a:sym typeface="Nunito"/>
              </a:rPr>
              <a:t>creates Delivery Orders for kits scheduled for shipment to Kenya</a:t>
            </a:r>
            <a:endParaRPr sz="1600">
              <a:solidFill>
                <a:srgbClr val="FFFFFF"/>
              </a:solidFill>
              <a:latin typeface="Nunito"/>
              <a:ea typeface="Nunito"/>
              <a:cs typeface="Nunito"/>
              <a:sym typeface="Nunito"/>
            </a:endParaRPr>
          </a:p>
        </p:txBody>
      </p:sp>
      <p:sp>
        <p:nvSpPr>
          <p:cNvPr id="330" name="Google Shape;330;p38"/>
          <p:cNvSpPr txBox="1"/>
          <p:nvPr/>
        </p:nvSpPr>
        <p:spPr>
          <a:xfrm>
            <a:off x="6393937"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Nunito"/>
                <a:ea typeface="Nunito"/>
                <a:cs typeface="Nunito"/>
                <a:sym typeface="Nunito"/>
              </a:rPr>
              <a:t>Kenya ERP </a:t>
            </a:r>
            <a:r>
              <a:rPr lang="en-US" sz="1600">
                <a:solidFill>
                  <a:srgbClr val="FFFFFF"/>
                </a:solidFill>
                <a:latin typeface="Nunito"/>
                <a:ea typeface="Nunito"/>
                <a:cs typeface="Nunito"/>
                <a:sym typeface="Nunito"/>
              </a:rPr>
              <a:t>automatically creates a PO, which must be approved to receive units in Kenya warehouse</a:t>
            </a:r>
            <a:endParaRPr sz="1600">
              <a:solidFill>
                <a:srgbClr val="FFFFFF"/>
              </a:solidFill>
              <a:latin typeface="Nunito"/>
              <a:ea typeface="Nunito"/>
              <a:cs typeface="Nunito"/>
              <a:sym typeface="Nunito"/>
            </a:endParaRPr>
          </a:p>
        </p:txBody>
      </p:sp>
      <p:sp>
        <p:nvSpPr>
          <p:cNvPr id="331" name="Google Shape;331;p38"/>
          <p:cNvSpPr txBox="1"/>
          <p:nvPr/>
        </p:nvSpPr>
        <p:spPr>
          <a:xfrm>
            <a:off x="8418008"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Warehouse Manager </a:t>
            </a:r>
            <a:r>
              <a:rPr lang="en-US" sz="1600">
                <a:solidFill>
                  <a:srgbClr val="FFFFFF"/>
                </a:solidFill>
                <a:latin typeface="Nunito"/>
                <a:ea typeface="Nunito"/>
                <a:cs typeface="Nunito"/>
                <a:sym typeface="Nunito"/>
              </a:rPr>
              <a:t>scans each kit received at Premier &amp; reconciles any not captured on PO with </a:t>
            </a:r>
            <a:r>
              <a:rPr b="1" lang="en-US" sz="1600">
                <a:solidFill>
                  <a:srgbClr val="FFFFFF"/>
                </a:solidFill>
                <a:latin typeface="Nunito"/>
                <a:ea typeface="Nunito"/>
                <a:cs typeface="Nunito"/>
                <a:sym typeface="Nunito"/>
              </a:rPr>
              <a:t>Saarus team</a:t>
            </a:r>
            <a:endParaRPr b="1" sz="1600">
              <a:solidFill>
                <a:srgbClr val="FFFFFF"/>
              </a:solidFill>
              <a:latin typeface="Nunito"/>
              <a:ea typeface="Nunito"/>
              <a:cs typeface="Nunito"/>
              <a:sym typeface="Nunito"/>
            </a:endParaRPr>
          </a:p>
        </p:txBody>
      </p:sp>
      <p:sp>
        <p:nvSpPr>
          <p:cNvPr id="332" name="Google Shape;332;p38"/>
          <p:cNvSpPr txBox="1"/>
          <p:nvPr/>
        </p:nvSpPr>
        <p:spPr>
          <a:xfrm>
            <a:off x="2345825" y="4854875"/>
            <a:ext cx="5583600" cy="949800"/>
          </a:xfrm>
          <a:prstGeom prst="rect">
            <a:avLst/>
          </a:prstGeom>
          <a:solidFill>
            <a:srgbClr val="99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Cooker Kit </a:t>
            </a:r>
            <a:r>
              <a:rPr lang="en-US" sz="1600">
                <a:solidFill>
                  <a:srgbClr val="FFFFFF"/>
                </a:solidFill>
                <a:latin typeface="Nunito"/>
                <a:ea typeface="Nunito"/>
                <a:cs typeface="Nunito"/>
                <a:sym typeface="Nunito"/>
              </a:rPr>
              <a:t>travels from India to Kenya, clears customs, and transits from ICD to Premier warehouse [currently tracked manually via </a:t>
            </a:r>
            <a:r>
              <a:rPr lang="en-US" sz="1600" u="sng">
                <a:solidFill>
                  <a:srgbClr val="FFFFFF"/>
                </a:solidFill>
                <a:latin typeface="Nunito"/>
                <a:ea typeface="Nunito"/>
                <a:cs typeface="Nunito"/>
                <a:sym typeface="Nunito"/>
                <a:hlinkClick r:id="rId3">
                  <a:extLst>
                    <a:ext uri="{A12FA001-AC4F-418D-AE19-62706E023703}">
                      <ahyp:hlinkClr val="tx"/>
                    </a:ext>
                  </a:extLst>
                </a:hlinkClick>
              </a:rPr>
              <a:t>Dispatch Tracker</a:t>
            </a:r>
            <a:r>
              <a:rPr lang="en-US" sz="1600">
                <a:solidFill>
                  <a:srgbClr val="FFFFFF"/>
                </a:solidFill>
                <a:latin typeface="Nunito"/>
                <a:ea typeface="Nunito"/>
                <a:cs typeface="Nunito"/>
                <a:sym typeface="Nunito"/>
              </a:rPr>
              <a:t>]</a:t>
            </a:r>
            <a:endParaRPr sz="1600">
              <a:solidFill>
                <a:srgbClr val="FFFFFF"/>
              </a:solidFill>
              <a:latin typeface="Nunito"/>
              <a:ea typeface="Nunito"/>
              <a:cs typeface="Nunito"/>
              <a:sym typeface="Nunito"/>
            </a:endParaRPr>
          </a:p>
        </p:txBody>
      </p:sp>
      <p:sp>
        <p:nvSpPr>
          <p:cNvPr id="333" name="Google Shape;333;p38"/>
          <p:cNvSpPr txBox="1"/>
          <p:nvPr/>
        </p:nvSpPr>
        <p:spPr>
          <a:xfrm>
            <a:off x="10442078" y="1690900"/>
            <a:ext cx="1535400" cy="2743200"/>
          </a:xfrm>
          <a:prstGeom prst="rect">
            <a:avLst/>
          </a:prstGeom>
          <a:solidFill>
            <a:srgbClr val="0B539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600">
                <a:solidFill>
                  <a:srgbClr val="FFFFFF"/>
                </a:solidFill>
                <a:latin typeface="Nunito"/>
                <a:ea typeface="Nunito"/>
                <a:cs typeface="Nunito"/>
                <a:sym typeface="Nunito"/>
              </a:rPr>
              <a:t>Kenya ERP </a:t>
            </a:r>
            <a:r>
              <a:rPr lang="en-US" sz="1600">
                <a:solidFill>
                  <a:srgbClr val="FFFFFF"/>
                </a:solidFill>
                <a:latin typeface="Nunito"/>
                <a:ea typeface="Nunito"/>
                <a:cs typeface="Nunito"/>
                <a:sym typeface="Nunito"/>
              </a:rPr>
              <a:t>automatically adds newly received kits to Inbound location at Premier MSW</a:t>
            </a:r>
            <a:endParaRPr sz="1600">
              <a:solidFill>
                <a:srgbClr val="FFFFFF"/>
              </a:solidFill>
              <a:latin typeface="Nunito"/>
              <a:ea typeface="Nunito"/>
              <a:cs typeface="Nunito"/>
              <a:sym typeface="Nunito"/>
            </a:endParaRPr>
          </a:p>
        </p:txBody>
      </p:sp>
      <p:cxnSp>
        <p:nvCxnSpPr>
          <p:cNvPr id="334" name="Google Shape;334;p38"/>
          <p:cNvCxnSpPr>
            <a:stCxn id="327" idx="3"/>
            <a:endCxn id="328" idx="1"/>
          </p:cNvCxnSpPr>
          <p:nvPr/>
        </p:nvCxnSpPr>
        <p:spPr>
          <a:xfrm>
            <a:off x="1857125"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335" name="Google Shape;335;p38"/>
          <p:cNvCxnSpPr>
            <a:stCxn id="328" idx="3"/>
            <a:endCxn id="329" idx="1"/>
          </p:cNvCxnSpPr>
          <p:nvPr/>
        </p:nvCxnSpPr>
        <p:spPr>
          <a:xfrm>
            <a:off x="388119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336" name="Google Shape;336;p38"/>
          <p:cNvCxnSpPr>
            <a:stCxn id="329" idx="3"/>
            <a:endCxn id="330" idx="1"/>
          </p:cNvCxnSpPr>
          <p:nvPr/>
        </p:nvCxnSpPr>
        <p:spPr>
          <a:xfrm>
            <a:off x="5905266"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337" name="Google Shape;337;p38"/>
          <p:cNvCxnSpPr>
            <a:stCxn id="330" idx="3"/>
            <a:endCxn id="331" idx="1"/>
          </p:cNvCxnSpPr>
          <p:nvPr/>
        </p:nvCxnSpPr>
        <p:spPr>
          <a:xfrm>
            <a:off x="7929337" y="3062500"/>
            <a:ext cx="488700" cy="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8"/>
          <p:cNvCxnSpPr>
            <a:stCxn id="331" idx="3"/>
            <a:endCxn id="333" idx="1"/>
          </p:cNvCxnSpPr>
          <p:nvPr/>
        </p:nvCxnSpPr>
        <p:spPr>
          <a:xfrm>
            <a:off x="9953408" y="3062500"/>
            <a:ext cx="488700" cy="0"/>
          </a:xfrm>
          <a:prstGeom prst="straightConnector1">
            <a:avLst/>
          </a:prstGeom>
          <a:noFill/>
          <a:ln cap="flat" cmpd="sng" w="9525">
            <a:solidFill>
              <a:schemeClr val="dk2"/>
            </a:solidFill>
            <a:prstDash val="solid"/>
            <a:round/>
            <a:headEnd len="med" w="med" type="none"/>
            <a:tailEnd len="med" w="med" type="triangle"/>
          </a:ln>
        </p:spPr>
      </p:cxnSp>
      <p:sp>
        <p:nvSpPr>
          <p:cNvPr id="339" name="Google Shape;339;p38"/>
          <p:cNvSpPr/>
          <p:nvPr/>
        </p:nvSpPr>
        <p:spPr>
          <a:xfrm>
            <a:off x="6178800" y="1518750"/>
            <a:ext cx="6013200" cy="3093900"/>
          </a:xfrm>
          <a:prstGeom prst="roundRect">
            <a:avLst>
              <a:gd fmla="val 16667" name="adj"/>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p:nvPr/>
        </p:nvSpPr>
        <p:spPr>
          <a:xfrm>
            <a:off x="275775" y="1215950"/>
            <a:ext cx="5216700" cy="1952700"/>
          </a:xfrm>
          <a:prstGeom prst="roundRect">
            <a:avLst>
              <a:gd fmla="val 16667" name="adj"/>
            </a:avLst>
          </a:prstGeom>
          <a:noFill/>
          <a:ln cap="flat" cmpd="sng" w="952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p:nvPr/>
        </p:nvSpPr>
        <p:spPr>
          <a:xfrm>
            <a:off x="275775" y="3273350"/>
            <a:ext cx="5216700" cy="1952700"/>
          </a:xfrm>
          <a:prstGeom prst="roundRect">
            <a:avLst>
              <a:gd fmla="val 16667" name="adj"/>
            </a:avLst>
          </a:prstGeom>
          <a:noFill/>
          <a:ln cap="flat" cmpd="sng" w="9525">
            <a:solidFill>
              <a:srgbClr val="4A86E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39"/>
          <p:cNvPicPr preferRelativeResize="0"/>
          <p:nvPr/>
        </p:nvPicPr>
        <p:blipFill>
          <a:blip r:embed="rId3">
            <a:alphaModFix/>
          </a:blip>
          <a:stretch>
            <a:fillRect/>
          </a:stretch>
        </p:blipFill>
        <p:spPr>
          <a:xfrm>
            <a:off x="456325" y="2179613"/>
            <a:ext cx="2508592" cy="783825"/>
          </a:xfrm>
          <a:prstGeom prst="rect">
            <a:avLst/>
          </a:prstGeom>
          <a:noFill/>
          <a:ln>
            <a:noFill/>
          </a:ln>
        </p:spPr>
      </p:pic>
      <p:sp>
        <p:nvSpPr>
          <p:cNvPr id="347" name="Google Shape;347;p3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Overview of the receipt process</a:t>
            </a:r>
            <a:endParaRPr/>
          </a:p>
        </p:txBody>
      </p:sp>
      <p:sp>
        <p:nvSpPr>
          <p:cNvPr id="348" name="Google Shape;348;p39"/>
          <p:cNvSpPr txBox="1"/>
          <p:nvPr>
            <p:ph idx="12" type="sldNum"/>
          </p:nvPr>
        </p:nvSpPr>
        <p:spPr>
          <a:xfrm>
            <a:off x="119618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9" name="Google Shape;349;p39"/>
          <p:cNvPicPr preferRelativeResize="0"/>
          <p:nvPr/>
        </p:nvPicPr>
        <p:blipFill>
          <a:blip r:embed="rId4">
            <a:alphaModFix/>
          </a:blip>
          <a:stretch>
            <a:fillRect/>
          </a:stretch>
        </p:blipFill>
        <p:spPr>
          <a:xfrm>
            <a:off x="6236175" y="1686775"/>
            <a:ext cx="2442750" cy="1338275"/>
          </a:xfrm>
          <a:prstGeom prst="rect">
            <a:avLst/>
          </a:prstGeom>
          <a:noFill/>
          <a:ln>
            <a:noFill/>
          </a:ln>
        </p:spPr>
      </p:pic>
      <p:pic>
        <p:nvPicPr>
          <p:cNvPr id="350" name="Google Shape;350;p39"/>
          <p:cNvPicPr preferRelativeResize="0"/>
          <p:nvPr/>
        </p:nvPicPr>
        <p:blipFill>
          <a:blip r:embed="rId5">
            <a:alphaModFix/>
          </a:blip>
          <a:stretch>
            <a:fillRect/>
          </a:stretch>
        </p:blipFill>
        <p:spPr>
          <a:xfrm>
            <a:off x="3673575" y="3623788"/>
            <a:ext cx="1685949" cy="1046224"/>
          </a:xfrm>
          <a:prstGeom prst="rect">
            <a:avLst/>
          </a:prstGeom>
          <a:noFill/>
          <a:ln>
            <a:noFill/>
          </a:ln>
        </p:spPr>
      </p:pic>
      <p:pic>
        <p:nvPicPr>
          <p:cNvPr id="351" name="Google Shape;351;p39"/>
          <p:cNvPicPr preferRelativeResize="0"/>
          <p:nvPr/>
        </p:nvPicPr>
        <p:blipFill>
          <a:blip r:embed="rId3">
            <a:alphaModFix/>
          </a:blip>
          <a:stretch>
            <a:fillRect/>
          </a:stretch>
        </p:blipFill>
        <p:spPr>
          <a:xfrm>
            <a:off x="314075" y="3886188"/>
            <a:ext cx="2508592" cy="783825"/>
          </a:xfrm>
          <a:prstGeom prst="rect">
            <a:avLst/>
          </a:prstGeom>
          <a:noFill/>
          <a:ln>
            <a:noFill/>
          </a:ln>
        </p:spPr>
      </p:pic>
      <p:pic>
        <p:nvPicPr>
          <p:cNvPr id="352" name="Google Shape;352;p39"/>
          <p:cNvPicPr preferRelativeResize="0"/>
          <p:nvPr/>
        </p:nvPicPr>
        <p:blipFill>
          <a:blip r:embed="rId5">
            <a:alphaModFix/>
          </a:blip>
          <a:stretch>
            <a:fillRect/>
          </a:stretch>
        </p:blipFill>
        <p:spPr>
          <a:xfrm>
            <a:off x="3682050" y="2048413"/>
            <a:ext cx="1685949" cy="1046224"/>
          </a:xfrm>
          <a:prstGeom prst="rect">
            <a:avLst/>
          </a:prstGeom>
          <a:noFill/>
          <a:ln>
            <a:noFill/>
          </a:ln>
        </p:spPr>
      </p:pic>
      <p:cxnSp>
        <p:nvCxnSpPr>
          <p:cNvPr id="353" name="Google Shape;353;p39"/>
          <p:cNvCxnSpPr>
            <a:stCxn id="346" idx="3"/>
            <a:endCxn id="352" idx="1"/>
          </p:cNvCxnSpPr>
          <p:nvPr/>
        </p:nvCxnSpPr>
        <p:spPr>
          <a:xfrm>
            <a:off x="2964917" y="2571525"/>
            <a:ext cx="717000" cy="0"/>
          </a:xfrm>
          <a:prstGeom prst="straightConnector1">
            <a:avLst/>
          </a:prstGeom>
          <a:noFill/>
          <a:ln cap="flat" cmpd="sng" w="9525">
            <a:solidFill>
              <a:schemeClr val="dk2"/>
            </a:solidFill>
            <a:prstDash val="solid"/>
            <a:round/>
            <a:headEnd len="med" w="med" type="none"/>
            <a:tailEnd len="med" w="med" type="triangle"/>
          </a:ln>
        </p:spPr>
      </p:cxnSp>
      <p:cxnSp>
        <p:nvCxnSpPr>
          <p:cNvPr id="354" name="Google Shape;354;p39"/>
          <p:cNvCxnSpPr/>
          <p:nvPr/>
        </p:nvCxnSpPr>
        <p:spPr>
          <a:xfrm>
            <a:off x="5640000" y="2571750"/>
            <a:ext cx="361800" cy="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39"/>
          <p:cNvCxnSpPr/>
          <p:nvPr/>
        </p:nvCxnSpPr>
        <p:spPr>
          <a:xfrm>
            <a:off x="2889617" y="4278100"/>
            <a:ext cx="7170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39"/>
          <p:cNvCxnSpPr>
            <a:endCxn id="349" idx="2"/>
          </p:cNvCxnSpPr>
          <p:nvPr/>
        </p:nvCxnSpPr>
        <p:spPr>
          <a:xfrm flipH="1" rot="10800000">
            <a:off x="5359650" y="3025050"/>
            <a:ext cx="2097900" cy="1121700"/>
          </a:xfrm>
          <a:prstGeom prst="bentConnector2">
            <a:avLst/>
          </a:prstGeom>
          <a:noFill/>
          <a:ln cap="flat" cmpd="sng" w="9525">
            <a:solidFill>
              <a:schemeClr val="dk2"/>
            </a:solidFill>
            <a:prstDash val="solid"/>
            <a:round/>
            <a:headEnd len="med" w="med" type="none"/>
            <a:tailEnd len="med" w="med" type="triangle"/>
          </a:ln>
        </p:spPr>
      </p:cxnSp>
      <p:sp>
        <p:nvSpPr>
          <p:cNvPr id="357" name="Google Shape;357;p39"/>
          <p:cNvSpPr/>
          <p:nvPr/>
        </p:nvSpPr>
        <p:spPr>
          <a:xfrm>
            <a:off x="2889625" y="3703050"/>
            <a:ext cx="458700" cy="4437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2</a:t>
            </a:r>
            <a:endParaRPr b="1">
              <a:latin typeface="Nunito"/>
              <a:ea typeface="Nunito"/>
              <a:cs typeface="Nunito"/>
              <a:sym typeface="Nunito"/>
            </a:endParaRPr>
          </a:p>
        </p:txBody>
      </p:sp>
      <p:sp>
        <p:nvSpPr>
          <p:cNvPr id="358" name="Google Shape;358;p39"/>
          <p:cNvSpPr/>
          <p:nvPr/>
        </p:nvSpPr>
        <p:spPr>
          <a:xfrm>
            <a:off x="5572738" y="2048425"/>
            <a:ext cx="458700" cy="4437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3</a:t>
            </a:r>
            <a:endParaRPr b="1">
              <a:latin typeface="Nunito"/>
              <a:ea typeface="Nunito"/>
              <a:cs typeface="Nunito"/>
              <a:sym typeface="Nunito"/>
            </a:endParaRPr>
          </a:p>
        </p:txBody>
      </p:sp>
      <p:graphicFrame>
        <p:nvGraphicFramePr>
          <p:cNvPr id="359" name="Google Shape;359;p39"/>
          <p:cNvGraphicFramePr/>
          <p:nvPr/>
        </p:nvGraphicFramePr>
        <p:xfrm>
          <a:off x="7796600" y="5081725"/>
          <a:ext cx="3000000" cy="3000000"/>
        </p:xfrm>
        <a:graphic>
          <a:graphicData uri="http://schemas.openxmlformats.org/drawingml/2006/table">
            <a:tbl>
              <a:tblPr>
                <a:noFill/>
                <a:tableStyleId>{E4187C83-9A3C-468D-B39E-44FCB9B442AF}</a:tableStyleId>
              </a:tblPr>
              <a:tblGrid>
                <a:gridCol w="754650"/>
                <a:gridCol w="3473025"/>
              </a:tblGrid>
              <a:tr h="381000">
                <a:tc>
                  <a:txBody>
                    <a:bodyPr/>
                    <a:lstStyle/>
                    <a:p>
                      <a:pPr indent="0" lvl="0" marL="0" rtl="0" algn="l">
                        <a:spcBef>
                          <a:spcPts val="0"/>
                        </a:spcBef>
                        <a:spcAft>
                          <a:spcPts val="0"/>
                        </a:spcAft>
                        <a:buNone/>
                      </a:pPr>
                      <a:r>
                        <a:rPr lang="en-US">
                          <a:latin typeface="Nunito"/>
                          <a:ea typeface="Nunito"/>
                          <a:cs typeface="Nunito"/>
                          <a:sym typeface="Nunito"/>
                        </a:rPr>
                        <a:t>1</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Prep for receipt</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2</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Manual offload for container</a:t>
                      </a:r>
                      <a:endParaRPr>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a:latin typeface="Nunito"/>
                          <a:ea typeface="Nunito"/>
                          <a:cs typeface="Nunito"/>
                          <a:sym typeface="Nunito"/>
                        </a:rPr>
                        <a:t>3</a:t>
                      </a:r>
                      <a:endParaRPr>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a:latin typeface="Nunito"/>
                          <a:ea typeface="Nunito"/>
                          <a:cs typeface="Nunito"/>
                          <a:sym typeface="Nunito"/>
                        </a:rPr>
                        <a:t>Recording on system</a:t>
                      </a:r>
                      <a:endParaRPr>
                        <a:latin typeface="Nunito"/>
                        <a:ea typeface="Nunito"/>
                        <a:cs typeface="Nunito"/>
                        <a:sym typeface="Nunito"/>
                      </a:endParaRPr>
                    </a:p>
                  </a:txBody>
                  <a:tcPr marT="91425" marB="91425" marR="91425" marL="91425"/>
                </a:tc>
              </a:tr>
            </a:tbl>
          </a:graphicData>
        </a:graphic>
      </p:graphicFrame>
      <p:sp>
        <p:nvSpPr>
          <p:cNvPr id="360" name="Google Shape;360;p39"/>
          <p:cNvSpPr/>
          <p:nvPr/>
        </p:nvSpPr>
        <p:spPr>
          <a:xfrm>
            <a:off x="5725138" y="3572425"/>
            <a:ext cx="458700" cy="4437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3</a:t>
            </a:r>
            <a:endParaRPr b="1">
              <a:latin typeface="Nunito"/>
              <a:ea typeface="Nunito"/>
              <a:cs typeface="Nunito"/>
              <a:sym typeface="Nunito"/>
            </a:endParaRPr>
          </a:p>
        </p:txBody>
      </p:sp>
      <p:sp>
        <p:nvSpPr>
          <p:cNvPr id="361" name="Google Shape;361;p39"/>
          <p:cNvSpPr/>
          <p:nvPr/>
        </p:nvSpPr>
        <p:spPr>
          <a:xfrm>
            <a:off x="419600" y="3572425"/>
            <a:ext cx="458700" cy="4437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latin typeface="Nunito"/>
                <a:ea typeface="Nunito"/>
                <a:cs typeface="Nunito"/>
                <a:sym typeface="Nunito"/>
              </a:rPr>
              <a:t>1</a:t>
            </a:r>
            <a:endParaRPr b="1">
              <a:latin typeface="Nunito"/>
              <a:ea typeface="Nunito"/>
              <a:cs typeface="Nunito"/>
              <a:sym typeface="Nunito"/>
            </a:endParaRPr>
          </a:p>
        </p:txBody>
      </p:sp>
      <p:sp>
        <p:nvSpPr>
          <p:cNvPr id="362" name="Google Shape;362;p39"/>
          <p:cNvSpPr txBox="1"/>
          <p:nvPr/>
        </p:nvSpPr>
        <p:spPr>
          <a:xfrm>
            <a:off x="2216425" y="1426000"/>
            <a:ext cx="11319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Friday 13th</a:t>
            </a:r>
            <a:endParaRPr>
              <a:latin typeface="Nunito"/>
              <a:ea typeface="Nunito"/>
              <a:cs typeface="Nunito"/>
              <a:sym typeface="Nunito"/>
            </a:endParaRPr>
          </a:p>
        </p:txBody>
      </p:sp>
      <p:sp>
        <p:nvSpPr>
          <p:cNvPr id="363" name="Google Shape;363;p39"/>
          <p:cNvSpPr txBox="1"/>
          <p:nvPr/>
        </p:nvSpPr>
        <p:spPr>
          <a:xfrm>
            <a:off x="2096425" y="4681150"/>
            <a:ext cx="12519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Mon</a:t>
            </a:r>
            <a:r>
              <a:rPr lang="en-US">
                <a:latin typeface="Nunito"/>
                <a:ea typeface="Nunito"/>
                <a:cs typeface="Nunito"/>
                <a:sym typeface="Nunito"/>
              </a:rPr>
              <a:t>day 16th</a:t>
            </a:r>
            <a:endParaRPr>
              <a:latin typeface="Nunito"/>
              <a:ea typeface="Nunito"/>
              <a:cs typeface="Nunito"/>
              <a:sym typeface="Nunito"/>
            </a:endParaRPr>
          </a:p>
        </p:txBody>
      </p:sp>
      <p:sp>
        <p:nvSpPr>
          <p:cNvPr id="364" name="Google Shape;364;p39"/>
          <p:cNvSpPr/>
          <p:nvPr/>
        </p:nvSpPr>
        <p:spPr>
          <a:xfrm>
            <a:off x="5532125" y="1247500"/>
            <a:ext cx="3818400" cy="3723900"/>
          </a:xfrm>
          <a:prstGeom prst="roundRect">
            <a:avLst>
              <a:gd fmla="val 16667" name="adj"/>
            </a:avLst>
          </a:prstGeom>
          <a:noFill/>
          <a:ln cap="flat" cmpd="sng" w="9525">
            <a:solidFill>
              <a:srgbClr val="9900F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txBox="1"/>
          <p:nvPr/>
        </p:nvSpPr>
        <p:spPr>
          <a:xfrm>
            <a:off x="5985350" y="4327075"/>
            <a:ext cx="2794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Monday 16th - Tuesday 17th</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1" name="Google Shape;371;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Summary of Key Steps</a:t>
            </a:r>
            <a:endParaRPr/>
          </a:p>
        </p:txBody>
      </p:sp>
      <p:sp>
        <p:nvSpPr>
          <p:cNvPr id="372" name="Google Shape;372;p40"/>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73" name="Google Shape;373;p40"/>
          <p:cNvGraphicFramePr/>
          <p:nvPr/>
        </p:nvGraphicFramePr>
        <p:xfrm>
          <a:off x="454500" y="1717725"/>
          <a:ext cx="3000000" cy="3000000"/>
        </p:xfrm>
        <a:graphic>
          <a:graphicData uri="http://schemas.openxmlformats.org/drawingml/2006/table">
            <a:tbl>
              <a:tblPr>
                <a:noFill/>
                <a:tableStyleId>{E4187C83-9A3C-468D-B39E-44FCB9B442AF}</a:tableStyleId>
              </a:tblPr>
              <a:tblGrid>
                <a:gridCol w="378025"/>
                <a:gridCol w="2875975"/>
                <a:gridCol w="883625"/>
                <a:gridCol w="1459700"/>
                <a:gridCol w="1049725"/>
                <a:gridCol w="2143250"/>
                <a:gridCol w="1596100"/>
              </a:tblGrid>
              <a:tr h="396200">
                <a:tc>
                  <a:txBody>
                    <a:bodyPr/>
                    <a:lstStyle/>
                    <a:p>
                      <a:pPr indent="0" lvl="0" marL="0" rtl="0" algn="l">
                        <a:spcBef>
                          <a:spcPts val="0"/>
                        </a:spcBef>
                        <a:spcAft>
                          <a:spcPts val="0"/>
                        </a:spcAft>
                        <a:buNone/>
                      </a:pPr>
                      <a:r>
                        <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Activity</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Effort</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Elapsed Time</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Team Members</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External Dependencies</a:t>
                      </a:r>
                      <a:endParaRPr/>
                    </a:p>
                  </a:txBody>
                  <a:tcPr marT="91425" marB="91425" marR="91425" marL="91425">
                    <a:solidFill>
                      <a:srgbClr val="FFFF00"/>
                    </a:solidFill>
                  </a:tcPr>
                </a:tc>
                <a:tc>
                  <a:txBody>
                    <a:bodyPr/>
                    <a:lstStyle/>
                    <a:p>
                      <a:pPr indent="0" lvl="0" marL="0" rtl="0" algn="l">
                        <a:spcBef>
                          <a:spcPts val="0"/>
                        </a:spcBef>
                        <a:spcAft>
                          <a:spcPts val="0"/>
                        </a:spcAft>
                        <a:buNone/>
                      </a:pPr>
                      <a:r>
                        <a:rPr lang="en-US"/>
                        <a:t>Odoo Interaction?</a:t>
                      </a:r>
                      <a:endParaRPr/>
                    </a:p>
                  </a:txBody>
                  <a:tcPr marT="91425" marB="91425" marR="91425" marL="91425">
                    <a:solidFill>
                      <a:srgbClr val="FFFF00"/>
                    </a:solidFill>
                  </a:tcPr>
                </a:tc>
              </a:tr>
              <a:tr h="3810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Prep for Receipt</a:t>
                      </a:r>
                      <a:endParaRPr/>
                    </a:p>
                  </a:txBody>
                  <a:tcPr marT="91425" marB="91425" marR="91425" marL="91425"/>
                </a:tc>
                <a:tc>
                  <a:txBody>
                    <a:bodyPr/>
                    <a:lstStyle/>
                    <a:p>
                      <a:pPr indent="0" lvl="0" marL="0" rtl="0" algn="l">
                        <a:spcBef>
                          <a:spcPts val="0"/>
                        </a:spcBef>
                        <a:spcAft>
                          <a:spcPts val="0"/>
                        </a:spcAft>
                        <a:buNone/>
                      </a:pPr>
                      <a:r>
                        <a:rPr lang="en-US"/>
                        <a:t>1 - 2 hours</a:t>
                      </a:r>
                      <a:endParaRPr/>
                    </a:p>
                  </a:txBody>
                  <a:tcPr marT="91425" marB="91425" marR="91425" marL="91425"/>
                </a:tc>
                <a:tc>
                  <a:txBody>
                    <a:bodyPr/>
                    <a:lstStyle/>
                    <a:p>
                      <a:pPr indent="0" lvl="0" marL="0" rtl="0" algn="l">
                        <a:spcBef>
                          <a:spcPts val="0"/>
                        </a:spcBef>
                        <a:spcAft>
                          <a:spcPts val="0"/>
                        </a:spcAft>
                        <a:buNone/>
                      </a:pPr>
                      <a:r>
                        <a:rPr lang="en-US"/>
                        <a:t>2 - 3 hours</a:t>
                      </a:r>
                      <a:endParaRPr/>
                    </a:p>
                  </a:txBody>
                  <a:tcPr marT="91425" marB="91425" marR="91425" marL="91425"/>
                </a:tc>
                <a:tc>
                  <a:txBody>
                    <a:bodyPr/>
                    <a:lstStyle/>
                    <a:p>
                      <a:pPr indent="0" lvl="0" marL="0" rtl="0" algn="l">
                        <a:spcBef>
                          <a:spcPts val="0"/>
                        </a:spcBef>
                        <a:spcAft>
                          <a:spcPts val="0"/>
                        </a:spcAft>
                        <a:buNone/>
                      </a:pPr>
                      <a:r>
                        <a:rPr lang="en-US"/>
                        <a:t>5</a:t>
                      </a:r>
                      <a:endParaRPr/>
                    </a:p>
                  </a:txBody>
                  <a:tcPr marT="91425" marB="91425" marR="91425" marL="91425"/>
                </a:tc>
                <a:tc>
                  <a:txBody>
                    <a:bodyPr/>
                    <a:lstStyle/>
                    <a:p>
                      <a:pPr indent="0" lvl="0" marL="0" rtl="0" algn="l">
                        <a:spcBef>
                          <a:spcPts val="0"/>
                        </a:spcBef>
                        <a:spcAft>
                          <a:spcPts val="0"/>
                        </a:spcAft>
                        <a:buNone/>
                      </a:pPr>
                      <a:r>
                        <a:rPr lang="en-US"/>
                        <a:t>Stove Deliveries Loaded</a:t>
                      </a:r>
                      <a:endParaRPr/>
                    </a:p>
                  </a:txBody>
                  <a:tcPr marT="91425" marB="91425" marR="91425" marL="91425"/>
                </a:tc>
                <a:tc>
                  <a:txBody>
                    <a:bodyPr/>
                    <a:lstStyle/>
                    <a:p>
                      <a:pPr indent="0" lvl="0" marL="0" rtl="0" algn="l">
                        <a:spcBef>
                          <a:spcPts val="0"/>
                        </a:spcBef>
                        <a:spcAft>
                          <a:spcPts val="0"/>
                        </a:spcAft>
                        <a:buNone/>
                      </a:pPr>
                      <a:r>
                        <a:rPr lang="en-US"/>
                        <a:t>None</a:t>
                      </a:r>
                      <a:endParaRPr/>
                    </a:p>
                  </a:txBody>
                  <a:tcPr marT="91425" marB="91425" marR="91425" marL="91425"/>
                </a:tc>
              </a:tr>
              <a:tr h="381000">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Manual offload for container</a:t>
                      </a:r>
                      <a:endParaRPr/>
                    </a:p>
                  </a:txBody>
                  <a:tcPr marT="91425" marB="91425" marR="91425" marL="91425"/>
                </a:tc>
                <a:tc>
                  <a:txBody>
                    <a:bodyPr/>
                    <a:lstStyle/>
                    <a:p>
                      <a:pPr indent="0" lvl="0" marL="0" rtl="0" algn="l">
                        <a:spcBef>
                          <a:spcPts val="0"/>
                        </a:spcBef>
                        <a:spcAft>
                          <a:spcPts val="0"/>
                        </a:spcAft>
                        <a:buNone/>
                      </a:pPr>
                      <a:r>
                        <a:rPr lang="en-US"/>
                        <a:t>2 - 3 hours</a:t>
                      </a:r>
                      <a:endParaRPr/>
                    </a:p>
                  </a:txBody>
                  <a:tcPr marT="91425" marB="91425" marR="91425" marL="91425"/>
                </a:tc>
                <a:tc>
                  <a:txBody>
                    <a:bodyPr/>
                    <a:lstStyle/>
                    <a:p>
                      <a:pPr indent="0" lvl="0" marL="0" rtl="0" algn="l">
                        <a:spcBef>
                          <a:spcPts val="0"/>
                        </a:spcBef>
                        <a:spcAft>
                          <a:spcPts val="0"/>
                        </a:spcAft>
                        <a:buNone/>
                      </a:pPr>
                      <a:r>
                        <a:rPr lang="en-US"/>
                        <a:t>2 - 3 hours</a:t>
                      </a:r>
                      <a:endParaRPr/>
                    </a:p>
                  </a:txBody>
                  <a:tcPr marT="91425" marB="91425" marR="91425" marL="91425"/>
                </a:tc>
                <a:tc>
                  <a:txBody>
                    <a:bodyPr/>
                    <a:lstStyle/>
                    <a:p>
                      <a:pPr indent="0" lvl="0" marL="0" rtl="0" algn="l">
                        <a:spcBef>
                          <a:spcPts val="0"/>
                        </a:spcBef>
                        <a:spcAft>
                          <a:spcPts val="0"/>
                        </a:spcAft>
                        <a:buNone/>
                      </a:pPr>
                      <a:r>
                        <a:rPr lang="en-US"/>
                        <a:t>11</a:t>
                      </a:r>
                      <a:endParaRPr/>
                    </a:p>
                  </a:txBody>
                  <a:tcPr marT="91425" marB="91425" marR="91425" marL="91425"/>
                </a:tc>
                <a:tc>
                  <a:txBody>
                    <a:bodyPr/>
                    <a:lstStyle/>
                    <a:p>
                      <a:pPr indent="0" lvl="0" marL="0" rtl="0" algn="l">
                        <a:spcBef>
                          <a:spcPts val="0"/>
                        </a:spcBef>
                        <a:spcAft>
                          <a:spcPts val="0"/>
                        </a:spcAft>
                        <a:buNone/>
                      </a:pPr>
                      <a:r>
                        <a:rPr lang="en-US"/>
                        <a:t>None</a:t>
                      </a:r>
                      <a:endParaRPr/>
                    </a:p>
                  </a:txBody>
                  <a:tcPr marT="91425" marB="91425" marR="91425" marL="91425"/>
                </a:tc>
                <a:tc>
                  <a:txBody>
                    <a:bodyPr/>
                    <a:lstStyle/>
                    <a:p>
                      <a:pPr indent="0" lvl="0" marL="0" rtl="0" algn="l">
                        <a:spcBef>
                          <a:spcPts val="0"/>
                        </a:spcBef>
                        <a:spcAft>
                          <a:spcPts val="0"/>
                        </a:spcAft>
                        <a:buNone/>
                      </a:pPr>
                      <a:r>
                        <a:rPr lang="en-US"/>
                        <a:t>None</a:t>
                      </a:r>
                      <a:endParaRPr/>
                    </a:p>
                  </a:txBody>
                  <a:tcPr marT="91425" marB="91425" marR="91425" marL="91425"/>
                </a:tc>
              </a:tr>
              <a:tr h="381000">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Recording on system</a:t>
                      </a:r>
                      <a:endParaRPr/>
                    </a:p>
                  </a:txBody>
                  <a:tcPr marT="91425" marB="91425" marR="91425" marL="91425"/>
                </a:tc>
                <a:tc>
                  <a:txBody>
                    <a:bodyPr/>
                    <a:lstStyle/>
                    <a:p>
                      <a:pPr indent="0" lvl="0" marL="0" rtl="0" algn="l">
                        <a:spcBef>
                          <a:spcPts val="0"/>
                        </a:spcBef>
                        <a:spcAft>
                          <a:spcPts val="0"/>
                        </a:spcAft>
                        <a:buNone/>
                      </a:pPr>
                      <a:r>
                        <a:rPr lang="en-US"/>
                        <a:t>4 - 6 hours</a:t>
                      </a:r>
                      <a:endParaRPr/>
                    </a:p>
                  </a:txBody>
                  <a:tcPr marT="91425" marB="91425" marR="91425" marL="91425"/>
                </a:tc>
                <a:tc>
                  <a:txBody>
                    <a:bodyPr/>
                    <a:lstStyle/>
                    <a:p>
                      <a:pPr indent="0" lvl="0" marL="0" rtl="0" algn="l">
                        <a:spcBef>
                          <a:spcPts val="0"/>
                        </a:spcBef>
                        <a:spcAft>
                          <a:spcPts val="0"/>
                        </a:spcAft>
                        <a:buNone/>
                      </a:pPr>
                      <a:r>
                        <a:rPr lang="en-US"/>
                        <a:t>2 - 5 days</a:t>
                      </a:r>
                      <a:endParaRPr/>
                    </a:p>
                  </a:txBody>
                  <a:tcPr marT="91425" marB="91425" marR="91425" marL="91425"/>
                </a:tc>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Peter Mudoko</a:t>
                      </a:r>
                      <a:endParaRPr/>
                    </a:p>
                  </a:txBody>
                  <a:tcPr marT="91425" marB="91425" marR="91425" marL="91425"/>
                </a:tc>
                <a:tc>
                  <a:txBody>
                    <a:bodyPr/>
                    <a:lstStyle/>
                    <a:p>
                      <a:pPr indent="0" lvl="0" marL="0" rtl="0" algn="l">
                        <a:spcBef>
                          <a:spcPts val="0"/>
                        </a:spcBef>
                        <a:spcAft>
                          <a:spcPts val="0"/>
                        </a:spcAft>
                        <a:buNone/>
                      </a:pPr>
                      <a:r>
                        <a:rPr lang="en-US"/>
                        <a:t>Yes</a:t>
                      </a:r>
                      <a:endParaRPr/>
                    </a:p>
                  </a:txBody>
                  <a:tcPr marT="91425" marB="91425" marR="91425" marL="91425"/>
                </a:tc>
              </a:tr>
            </a:tbl>
          </a:graphicData>
        </a:graphic>
      </p:graphicFrame>
      <p:sp>
        <p:nvSpPr>
          <p:cNvPr id="374" name="Google Shape;374;p40"/>
          <p:cNvSpPr txBox="1"/>
          <p:nvPr/>
        </p:nvSpPr>
        <p:spPr>
          <a:xfrm>
            <a:off x="537700" y="4688375"/>
            <a:ext cx="10235100" cy="1377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The offload that I observed was for a container with </a:t>
            </a:r>
            <a:r>
              <a:rPr b="1" lang="en-US">
                <a:latin typeface="Nunito"/>
                <a:ea typeface="Nunito"/>
                <a:cs typeface="Nunito"/>
                <a:sym typeface="Nunito"/>
              </a:rPr>
              <a:t>1200 cookers</a:t>
            </a:r>
            <a:r>
              <a:rPr lang="en-US">
                <a:latin typeface="Nunito"/>
                <a:ea typeface="Nunito"/>
                <a:cs typeface="Nunito"/>
                <a:sym typeface="Nunito"/>
              </a:rPr>
              <a:t> and </a:t>
            </a:r>
            <a:r>
              <a:rPr b="1" lang="en-US">
                <a:latin typeface="Nunito"/>
                <a:ea typeface="Nunito"/>
                <a:cs typeface="Nunito"/>
                <a:sym typeface="Nunito"/>
              </a:rPr>
              <a:t>240 canisters</a:t>
            </a:r>
            <a:r>
              <a:rPr lang="en-US">
                <a:latin typeface="Nunito"/>
                <a:ea typeface="Nunito"/>
                <a:cs typeface="Nunito"/>
                <a:sym typeface="Nunito"/>
              </a:rPr>
              <a:t>. There are typically 2 containers to be received against a purchase order.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Dump of all of the videos and photos from the day. ⇒ </a:t>
            </a:r>
            <a:r>
              <a:rPr lang="en-US" u="sng">
                <a:solidFill>
                  <a:schemeClr val="hlink"/>
                </a:solidFill>
                <a:latin typeface="Nunito"/>
                <a:ea typeface="Nunito"/>
                <a:cs typeface="Nunito"/>
                <a:sym typeface="Nunito"/>
                <a:hlinkClick r:id="rId4"/>
              </a:rPr>
              <a:t>https://drive.google.com/drive/u/1/folders/1fIYS5WaCkxWG4WBVaf9GHABA8tv0MPII</a:t>
            </a:r>
            <a:r>
              <a:rPr lang="en-US">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p:nvPr/>
        </p:nvSpPr>
        <p:spPr>
          <a:xfrm>
            <a:off x="8697500" y="2679050"/>
            <a:ext cx="3282900" cy="367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0" name="Google Shape;380;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1" name="Google Shape;381;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Prep for receipt</a:t>
            </a:r>
            <a:endParaRPr/>
          </a:p>
        </p:txBody>
      </p:sp>
      <p:sp>
        <p:nvSpPr>
          <p:cNvPr id="382" name="Google Shape;382;p41"/>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83" name="Google Shape;383;p41"/>
          <p:cNvSpPr txBox="1"/>
          <p:nvPr/>
        </p:nvSpPr>
        <p:spPr>
          <a:xfrm>
            <a:off x="122650" y="1187225"/>
            <a:ext cx="3211200" cy="4982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Truck with the container arrives at Premier (around 8 am), actual offload started at 10:15 am.</a:t>
            </a:r>
            <a:endParaRPr>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The space to offload into is designated. The warehouse is quite full, this space is between previous containers offloaded of differing ages. Container 9 was being offloaded and we were currently dispatching from container 5</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There is only one entrance / exit  at the warehouse so outbound activities have to be completed first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The trolley to move the pallets is the most important tool to be ready (it was)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The truck operator has a delivery note that he requires signed from, which he provides at the start.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84" name="Google Shape;384;p41"/>
          <p:cNvPicPr preferRelativeResize="0"/>
          <p:nvPr/>
        </p:nvPicPr>
        <p:blipFill>
          <a:blip r:embed="rId4">
            <a:alphaModFix/>
          </a:blip>
          <a:stretch>
            <a:fillRect/>
          </a:stretch>
        </p:blipFill>
        <p:spPr>
          <a:xfrm rot="-5400000">
            <a:off x="2360201" y="2448026"/>
            <a:ext cx="4834348" cy="2350050"/>
          </a:xfrm>
          <a:prstGeom prst="rect">
            <a:avLst/>
          </a:prstGeom>
          <a:noFill/>
          <a:ln>
            <a:noFill/>
          </a:ln>
        </p:spPr>
      </p:pic>
      <p:pic>
        <p:nvPicPr>
          <p:cNvPr id="385" name="Google Shape;385;p41"/>
          <p:cNvPicPr preferRelativeResize="0"/>
          <p:nvPr/>
        </p:nvPicPr>
        <p:blipFill>
          <a:blip r:embed="rId5">
            <a:alphaModFix/>
          </a:blip>
          <a:stretch>
            <a:fillRect/>
          </a:stretch>
        </p:blipFill>
        <p:spPr>
          <a:xfrm rot="10800000">
            <a:off x="6393816" y="4785148"/>
            <a:ext cx="2022522" cy="1191352"/>
          </a:xfrm>
          <a:prstGeom prst="rect">
            <a:avLst/>
          </a:prstGeom>
          <a:noFill/>
          <a:ln>
            <a:noFill/>
          </a:ln>
        </p:spPr>
      </p:pic>
      <p:pic>
        <p:nvPicPr>
          <p:cNvPr id="386" name="Google Shape;386;p41"/>
          <p:cNvPicPr preferRelativeResize="0"/>
          <p:nvPr/>
        </p:nvPicPr>
        <p:blipFill>
          <a:blip r:embed="rId6">
            <a:alphaModFix/>
          </a:blip>
          <a:stretch>
            <a:fillRect/>
          </a:stretch>
        </p:blipFill>
        <p:spPr>
          <a:xfrm>
            <a:off x="10595696" y="2831962"/>
            <a:ext cx="949473" cy="1953181"/>
          </a:xfrm>
          <a:prstGeom prst="rect">
            <a:avLst/>
          </a:prstGeom>
          <a:noFill/>
          <a:ln>
            <a:noFill/>
          </a:ln>
        </p:spPr>
      </p:pic>
      <p:pic>
        <p:nvPicPr>
          <p:cNvPr id="387" name="Google Shape;387;p41"/>
          <p:cNvPicPr preferRelativeResize="0"/>
          <p:nvPr/>
        </p:nvPicPr>
        <p:blipFill>
          <a:blip r:embed="rId7">
            <a:alphaModFix/>
          </a:blip>
          <a:stretch>
            <a:fillRect/>
          </a:stretch>
        </p:blipFill>
        <p:spPr>
          <a:xfrm>
            <a:off x="9244526" y="2784821"/>
            <a:ext cx="949473" cy="1953171"/>
          </a:xfrm>
          <a:prstGeom prst="rect">
            <a:avLst/>
          </a:prstGeom>
          <a:noFill/>
          <a:ln>
            <a:noFill/>
          </a:ln>
        </p:spPr>
      </p:pic>
      <p:pic>
        <p:nvPicPr>
          <p:cNvPr id="388" name="Google Shape;388;p41"/>
          <p:cNvPicPr preferRelativeResize="0"/>
          <p:nvPr/>
        </p:nvPicPr>
        <p:blipFill>
          <a:blip r:embed="rId8">
            <a:alphaModFix/>
          </a:blip>
          <a:stretch>
            <a:fillRect/>
          </a:stretch>
        </p:blipFill>
        <p:spPr>
          <a:xfrm>
            <a:off x="6039425" y="1205875"/>
            <a:ext cx="2731297" cy="1327709"/>
          </a:xfrm>
          <a:prstGeom prst="rect">
            <a:avLst/>
          </a:prstGeom>
          <a:noFill/>
          <a:ln>
            <a:noFill/>
          </a:ln>
        </p:spPr>
      </p:pic>
      <p:pic>
        <p:nvPicPr>
          <p:cNvPr id="389" name="Google Shape;389;p41"/>
          <p:cNvPicPr preferRelativeResize="0"/>
          <p:nvPr/>
        </p:nvPicPr>
        <p:blipFill>
          <a:blip r:embed="rId9">
            <a:alphaModFix/>
          </a:blip>
          <a:stretch>
            <a:fillRect/>
          </a:stretch>
        </p:blipFill>
        <p:spPr>
          <a:xfrm>
            <a:off x="9039800" y="4935913"/>
            <a:ext cx="2731277" cy="1327699"/>
          </a:xfrm>
          <a:prstGeom prst="rect">
            <a:avLst/>
          </a:prstGeom>
          <a:noFill/>
          <a:ln>
            <a:noFill/>
          </a:ln>
        </p:spPr>
      </p:pic>
      <p:sp>
        <p:nvSpPr>
          <p:cNvPr id="390" name="Google Shape;390;p41"/>
          <p:cNvSpPr/>
          <p:nvPr/>
        </p:nvSpPr>
        <p:spPr>
          <a:xfrm>
            <a:off x="9999275" y="1480150"/>
            <a:ext cx="1235700" cy="556800"/>
          </a:xfrm>
          <a:prstGeom prst="wedgeRoundRectCallout">
            <a:avLst>
              <a:gd fmla="val 1912" name="adj1"/>
              <a:gd fmla="val 15346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Nunito"/>
                <a:ea typeface="Nunito"/>
                <a:cs typeface="Nunito"/>
                <a:sym typeface="Nunito"/>
              </a:rPr>
              <a:t>Designated Area</a:t>
            </a:r>
            <a:endParaRPr sz="1100">
              <a:latin typeface="Nunito"/>
              <a:ea typeface="Nunito"/>
              <a:cs typeface="Nunito"/>
              <a:sym typeface="Nunito"/>
            </a:endParaRPr>
          </a:p>
        </p:txBody>
      </p:sp>
      <p:sp>
        <p:nvSpPr>
          <p:cNvPr id="391" name="Google Shape;391;p41"/>
          <p:cNvSpPr/>
          <p:nvPr/>
        </p:nvSpPr>
        <p:spPr>
          <a:xfrm>
            <a:off x="7180625" y="3614838"/>
            <a:ext cx="1235700" cy="556800"/>
          </a:xfrm>
          <a:prstGeom prst="wedgeRoundRectCallout">
            <a:avLst>
              <a:gd fmla="val 1912" name="adj1"/>
              <a:gd fmla="val 15346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Nunito"/>
                <a:ea typeface="Nunito"/>
                <a:cs typeface="Nunito"/>
                <a:sym typeface="Nunito"/>
              </a:rPr>
              <a:t>Delivery Note</a:t>
            </a:r>
            <a:endParaRPr sz="1100">
              <a:latin typeface="Nunito"/>
              <a:ea typeface="Nunito"/>
              <a:cs typeface="Nunito"/>
              <a:sym typeface="Nunito"/>
            </a:endParaRPr>
          </a:p>
        </p:txBody>
      </p:sp>
      <p:sp>
        <p:nvSpPr>
          <p:cNvPr id="392" name="Google Shape;392;p41"/>
          <p:cNvSpPr/>
          <p:nvPr/>
        </p:nvSpPr>
        <p:spPr>
          <a:xfrm>
            <a:off x="6220900" y="2975050"/>
            <a:ext cx="1235700" cy="556800"/>
          </a:xfrm>
          <a:prstGeom prst="wedgeRoundRectCallout">
            <a:avLst>
              <a:gd fmla="val -59515" name="adj1"/>
              <a:gd fmla="val -1116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Nunito"/>
                <a:ea typeface="Nunito"/>
                <a:cs typeface="Nunito"/>
                <a:sym typeface="Nunito"/>
              </a:rPr>
              <a:t>Outbound Blocking</a:t>
            </a:r>
            <a:endParaRPr sz="11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8" name="Google Shape;398;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Manual Offload</a:t>
            </a:r>
            <a:endParaRPr/>
          </a:p>
        </p:txBody>
      </p:sp>
      <p:sp>
        <p:nvSpPr>
          <p:cNvPr id="399" name="Google Shape;399;p4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0" name="Google Shape;400;p42"/>
          <p:cNvSpPr txBox="1"/>
          <p:nvPr/>
        </p:nvSpPr>
        <p:spPr>
          <a:xfrm>
            <a:off x="0" y="1221375"/>
            <a:ext cx="3690600" cy="5193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Seal is broken on the container and the doors are opened.</a:t>
            </a:r>
            <a:endParaRPr>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The team cuts off the strapping that is holding back the cookers. There is very little space to work on and it looked like this had a higher risk of injury and damage to the cookers.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Offloading begins to the pallets</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Pallets are stacked with 44 cookers each and using the trolley, the cookers are </a:t>
            </a:r>
            <a:r>
              <a:rPr lang="en-US" u="sng">
                <a:solidFill>
                  <a:schemeClr val="hlink"/>
                </a:solidFill>
                <a:latin typeface="Nunito"/>
                <a:ea typeface="Nunito"/>
                <a:cs typeface="Nunito"/>
                <a:sym typeface="Nunito"/>
                <a:hlinkClick r:id="rId4"/>
              </a:rPr>
              <a:t>moved to the designated space</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401" name="Google Shape;401;p42"/>
          <p:cNvPicPr preferRelativeResize="0"/>
          <p:nvPr/>
        </p:nvPicPr>
        <p:blipFill>
          <a:blip r:embed="rId5">
            <a:alphaModFix/>
          </a:blip>
          <a:stretch>
            <a:fillRect/>
          </a:stretch>
        </p:blipFill>
        <p:spPr>
          <a:xfrm>
            <a:off x="3714850" y="1027749"/>
            <a:ext cx="2560475" cy="5267254"/>
          </a:xfrm>
          <a:prstGeom prst="rect">
            <a:avLst/>
          </a:prstGeom>
          <a:noFill/>
          <a:ln>
            <a:noFill/>
          </a:ln>
        </p:spPr>
      </p:pic>
      <p:pic>
        <p:nvPicPr>
          <p:cNvPr id="402" name="Google Shape;402;p42"/>
          <p:cNvPicPr preferRelativeResize="0"/>
          <p:nvPr/>
        </p:nvPicPr>
        <p:blipFill>
          <a:blip r:embed="rId6">
            <a:alphaModFix/>
          </a:blip>
          <a:stretch>
            <a:fillRect/>
          </a:stretch>
        </p:blipFill>
        <p:spPr>
          <a:xfrm>
            <a:off x="6205625" y="1027755"/>
            <a:ext cx="2560475" cy="5267244"/>
          </a:xfrm>
          <a:prstGeom prst="rect">
            <a:avLst/>
          </a:prstGeom>
          <a:noFill/>
          <a:ln>
            <a:noFill/>
          </a:ln>
        </p:spPr>
      </p:pic>
      <p:pic>
        <p:nvPicPr>
          <p:cNvPr id="403" name="Google Shape;403;p42"/>
          <p:cNvPicPr preferRelativeResize="0"/>
          <p:nvPr/>
        </p:nvPicPr>
        <p:blipFill>
          <a:blip r:embed="rId7">
            <a:alphaModFix/>
          </a:blip>
          <a:stretch>
            <a:fillRect/>
          </a:stretch>
        </p:blipFill>
        <p:spPr>
          <a:xfrm>
            <a:off x="8912000" y="1027750"/>
            <a:ext cx="2668873" cy="52672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9" name="Google Shape;409;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Manual Offload cont.</a:t>
            </a:r>
            <a:endParaRPr/>
          </a:p>
        </p:txBody>
      </p:sp>
      <p:sp>
        <p:nvSpPr>
          <p:cNvPr id="410" name="Google Shape;410;p4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11" name="Google Shape;411;p43"/>
          <p:cNvSpPr txBox="1"/>
          <p:nvPr/>
        </p:nvSpPr>
        <p:spPr>
          <a:xfrm>
            <a:off x="122650" y="1187225"/>
            <a:ext cx="3211200" cy="4982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Nunito"/>
                <a:ea typeface="Nunito"/>
                <a:cs typeface="Nunito"/>
                <a:sym typeface="Nunito"/>
              </a:rPr>
              <a:t>All of the cooker serials are then scanned into a Google Sheet by the Zebra Scanners. This took about 2 - 3 minutes for the 44 cookers.</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The cookers were then stacked into the final offload area.</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There were 11 team members involved in this and 1 person scanning the cookers into the Google Sheet.</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There was a small interruption (around 15 minutes) for some additional outbound cookers that were dispatched</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After all of the cookers were offloaded all the canisters were offloaded and scanned in a similar manner.</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rPr lang="en-US" sz="1300">
                <a:latin typeface="Nunito"/>
                <a:ea typeface="Nunito"/>
                <a:cs typeface="Nunito"/>
                <a:sym typeface="Nunito"/>
              </a:rPr>
              <a:t>The manual offload started at 10:15 and ended at 12:55 pm</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a:p>
            <a:pPr indent="0" lvl="0" marL="0" rtl="0" algn="l">
              <a:spcBef>
                <a:spcPts val="0"/>
              </a:spcBef>
              <a:spcAft>
                <a:spcPts val="0"/>
              </a:spcAft>
              <a:buNone/>
            </a:pPr>
            <a:r>
              <a:t/>
            </a:r>
            <a:endParaRPr sz="1300">
              <a:latin typeface="Nunito"/>
              <a:ea typeface="Nunito"/>
              <a:cs typeface="Nunito"/>
              <a:sym typeface="Nunito"/>
            </a:endParaRPr>
          </a:p>
        </p:txBody>
      </p:sp>
      <p:pic>
        <p:nvPicPr>
          <p:cNvPr id="412" name="Google Shape;412;p43"/>
          <p:cNvPicPr preferRelativeResize="0"/>
          <p:nvPr/>
        </p:nvPicPr>
        <p:blipFill>
          <a:blip r:embed="rId4">
            <a:alphaModFix/>
          </a:blip>
          <a:stretch>
            <a:fillRect/>
          </a:stretch>
        </p:blipFill>
        <p:spPr>
          <a:xfrm>
            <a:off x="3486250" y="1027749"/>
            <a:ext cx="2499387" cy="5141576"/>
          </a:xfrm>
          <a:prstGeom prst="rect">
            <a:avLst/>
          </a:prstGeom>
          <a:noFill/>
          <a:ln>
            <a:noFill/>
          </a:ln>
        </p:spPr>
      </p:pic>
      <p:pic>
        <p:nvPicPr>
          <p:cNvPr id="413" name="Google Shape;413;p43"/>
          <p:cNvPicPr preferRelativeResize="0"/>
          <p:nvPr/>
        </p:nvPicPr>
        <p:blipFill>
          <a:blip r:embed="rId5">
            <a:alphaModFix/>
          </a:blip>
          <a:stretch>
            <a:fillRect/>
          </a:stretch>
        </p:blipFill>
        <p:spPr>
          <a:xfrm>
            <a:off x="6138026" y="1027749"/>
            <a:ext cx="2499377" cy="5141556"/>
          </a:xfrm>
          <a:prstGeom prst="rect">
            <a:avLst/>
          </a:prstGeom>
          <a:noFill/>
          <a:ln>
            <a:noFill/>
          </a:ln>
        </p:spPr>
      </p:pic>
      <p:pic>
        <p:nvPicPr>
          <p:cNvPr id="414" name="Google Shape;414;p43"/>
          <p:cNvPicPr preferRelativeResize="0"/>
          <p:nvPr/>
        </p:nvPicPr>
        <p:blipFill>
          <a:blip r:embed="rId6">
            <a:alphaModFix/>
          </a:blip>
          <a:stretch>
            <a:fillRect/>
          </a:stretch>
        </p:blipFill>
        <p:spPr>
          <a:xfrm>
            <a:off x="8789802" y="961696"/>
            <a:ext cx="1332124" cy="2740349"/>
          </a:xfrm>
          <a:prstGeom prst="rect">
            <a:avLst/>
          </a:prstGeom>
          <a:noFill/>
          <a:ln>
            <a:noFill/>
          </a:ln>
        </p:spPr>
      </p:pic>
      <p:pic>
        <p:nvPicPr>
          <p:cNvPr id="415" name="Google Shape;415;p43"/>
          <p:cNvPicPr preferRelativeResize="0"/>
          <p:nvPr/>
        </p:nvPicPr>
        <p:blipFill>
          <a:blip r:embed="rId7">
            <a:alphaModFix/>
          </a:blip>
          <a:stretch>
            <a:fillRect/>
          </a:stretch>
        </p:blipFill>
        <p:spPr>
          <a:xfrm>
            <a:off x="10274325" y="1027750"/>
            <a:ext cx="1332124" cy="2674305"/>
          </a:xfrm>
          <a:prstGeom prst="rect">
            <a:avLst/>
          </a:prstGeom>
          <a:noFill/>
          <a:ln>
            <a:noFill/>
          </a:ln>
        </p:spPr>
      </p:pic>
      <p:pic>
        <p:nvPicPr>
          <p:cNvPr id="416" name="Google Shape;416;p43"/>
          <p:cNvPicPr preferRelativeResize="0"/>
          <p:nvPr/>
        </p:nvPicPr>
        <p:blipFill>
          <a:blip r:embed="rId8">
            <a:alphaModFix/>
          </a:blip>
          <a:stretch>
            <a:fillRect/>
          </a:stretch>
        </p:blipFill>
        <p:spPr>
          <a:xfrm>
            <a:off x="8789800" y="3788400"/>
            <a:ext cx="1167234" cy="24011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2" name="Google Shape;422;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Recording on system</a:t>
            </a:r>
            <a:endParaRPr/>
          </a:p>
        </p:txBody>
      </p:sp>
      <p:sp>
        <p:nvSpPr>
          <p:cNvPr id="423" name="Google Shape;423;p44"/>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4" name="Google Shape;424;p44"/>
          <p:cNvSpPr txBox="1"/>
          <p:nvPr/>
        </p:nvSpPr>
        <p:spPr>
          <a:xfrm>
            <a:off x="122650" y="1187225"/>
            <a:ext cx="3211200" cy="49821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a:ea typeface="Nunito"/>
                <a:cs typeface="Nunito"/>
                <a:sym typeface="Nunito"/>
              </a:rPr>
              <a:t>Cooker and canister serials were copied from the first Google sheet to the </a:t>
            </a:r>
            <a:r>
              <a:rPr lang="en-US" u="sng">
                <a:solidFill>
                  <a:schemeClr val="hlink"/>
                </a:solidFill>
                <a:latin typeface="Nunito"/>
                <a:ea typeface="Nunito"/>
                <a:cs typeface="Nunito"/>
                <a:sym typeface="Nunito"/>
                <a:hlinkClick r:id="rId4"/>
              </a:rPr>
              <a:t>Receipts Oct/Nov 2020 Google Sheet</a:t>
            </a:r>
            <a:r>
              <a:rPr lang="en-US">
                <a:latin typeface="Nunito"/>
                <a:ea typeface="Nunito"/>
                <a:cs typeface="Nunito"/>
                <a:sym typeface="Nunito"/>
              </a:rPr>
              <a: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This google sheet has the list of all of the receipts in October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The serial numbers have to be entered against </a:t>
            </a:r>
            <a:r>
              <a:rPr lang="en-US" u="sng">
                <a:solidFill>
                  <a:schemeClr val="hlink"/>
                </a:solidFill>
                <a:latin typeface="Nunito"/>
                <a:ea typeface="Nunito"/>
                <a:cs typeface="Nunito"/>
                <a:sym typeface="Nunito"/>
                <a:hlinkClick r:id="rId5"/>
              </a:rPr>
              <a:t>the PO </a:t>
            </a:r>
            <a:r>
              <a:rPr lang="en-US">
                <a:latin typeface="Nunito"/>
                <a:ea typeface="Nunito"/>
                <a:cs typeface="Nunito"/>
                <a:sym typeface="Nunito"/>
              </a:rPr>
              <a:t>(copy pasted) 1 at a time for all of the serials in the Google sheet for the 2 containers!!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highlight>
                  <a:srgbClr val="FFFF00"/>
                </a:highlight>
                <a:latin typeface="Nunito"/>
                <a:ea typeface="Nunito"/>
                <a:cs typeface="Nunito"/>
                <a:sym typeface="Nunito"/>
              </a:rPr>
              <a:t>There was a dependence on Peter Mudoko all along the process for some unclear reasons to me. (Review his involvement in detail in the process) </a:t>
            </a:r>
            <a:endParaRPr>
              <a:highlight>
                <a:srgbClr val="FFFF00"/>
              </a:highlight>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Approval was done by the supervisor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This was completed 5 pm on Tuesday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425" name="Google Shape;425;p44"/>
          <p:cNvPicPr preferRelativeResize="0"/>
          <p:nvPr/>
        </p:nvPicPr>
        <p:blipFill>
          <a:blip r:embed="rId6">
            <a:alphaModFix/>
          </a:blip>
          <a:stretch>
            <a:fillRect/>
          </a:stretch>
        </p:blipFill>
        <p:spPr>
          <a:xfrm>
            <a:off x="3486250" y="1027743"/>
            <a:ext cx="8374774" cy="52342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Issues and Recommendations</a:t>
            </a:r>
            <a:endParaRPr/>
          </a:p>
        </p:txBody>
      </p:sp>
      <p:sp>
        <p:nvSpPr>
          <p:cNvPr id="432" name="Google Shape;432;p4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graphicFrame>
        <p:nvGraphicFramePr>
          <p:cNvPr id="433" name="Google Shape;433;p45"/>
          <p:cNvGraphicFramePr/>
          <p:nvPr/>
        </p:nvGraphicFramePr>
        <p:xfrm>
          <a:off x="443100" y="1253850"/>
          <a:ext cx="3000000" cy="3000000"/>
        </p:xfrm>
        <a:graphic>
          <a:graphicData uri="http://schemas.openxmlformats.org/drawingml/2006/table">
            <a:tbl>
              <a:tblPr>
                <a:noFill/>
                <a:tableStyleId>{E4187C83-9A3C-468D-B39E-44FCB9B442AF}</a:tableStyleId>
              </a:tblPr>
              <a:tblGrid>
                <a:gridCol w="371200"/>
                <a:gridCol w="3549450"/>
                <a:gridCol w="1474950"/>
                <a:gridCol w="1285400"/>
                <a:gridCol w="3606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US"/>
                        <a:t>Issue</a:t>
                      </a:r>
                      <a:endParaRPr b="1"/>
                    </a:p>
                  </a:txBody>
                  <a:tcPr marT="91425" marB="91425" marR="91425" marL="91425"/>
                </a:tc>
                <a:tc>
                  <a:txBody>
                    <a:bodyPr/>
                    <a:lstStyle/>
                    <a:p>
                      <a:pPr indent="0" lvl="0" marL="0" rtl="0" algn="l">
                        <a:spcBef>
                          <a:spcPts val="0"/>
                        </a:spcBef>
                        <a:spcAft>
                          <a:spcPts val="0"/>
                        </a:spcAft>
                        <a:buNone/>
                      </a:pPr>
                      <a:r>
                        <a:rPr b="1" lang="en-US"/>
                        <a:t>Type</a:t>
                      </a:r>
                      <a:endParaRPr b="1"/>
                    </a:p>
                  </a:txBody>
                  <a:tcPr marT="91425" marB="91425" marR="91425" marL="91425"/>
                </a:tc>
                <a:tc>
                  <a:txBody>
                    <a:bodyPr/>
                    <a:lstStyle/>
                    <a:p>
                      <a:pPr indent="0" lvl="0" marL="0" rtl="0" algn="l">
                        <a:spcBef>
                          <a:spcPts val="0"/>
                        </a:spcBef>
                        <a:spcAft>
                          <a:spcPts val="0"/>
                        </a:spcAft>
                        <a:buNone/>
                      </a:pPr>
                      <a:r>
                        <a:rPr b="1" lang="en-US"/>
                        <a:t>Tim’s Rank</a:t>
                      </a:r>
                      <a:endParaRPr b="1"/>
                    </a:p>
                  </a:txBody>
                  <a:tcPr marT="91425" marB="91425" marR="91425" marL="91425"/>
                </a:tc>
                <a:tc>
                  <a:txBody>
                    <a:bodyPr/>
                    <a:lstStyle/>
                    <a:p>
                      <a:pPr indent="0" lvl="0" marL="0" rtl="0" algn="l">
                        <a:spcBef>
                          <a:spcPts val="0"/>
                        </a:spcBef>
                        <a:spcAft>
                          <a:spcPts val="0"/>
                        </a:spcAft>
                        <a:buNone/>
                      </a:pPr>
                      <a:r>
                        <a:rPr b="1" lang="en-US"/>
                        <a:t>Recommendation</a:t>
                      </a:r>
                      <a:endParaRPr b="1"/>
                    </a:p>
                  </a:txBody>
                  <a:tcPr marT="91425" marB="91425" marR="91425" marL="91425"/>
                </a:tc>
              </a:tr>
              <a:tr h="381000">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We have one entrance and so the process cannot start until the delivery trucks are loaded</a:t>
                      </a:r>
                      <a:endParaRPr/>
                    </a:p>
                  </a:txBody>
                  <a:tcPr marT="91425" marB="91425" marR="91425" marL="91425"/>
                </a:tc>
                <a:tc>
                  <a:txBody>
                    <a:bodyPr/>
                    <a:lstStyle/>
                    <a:p>
                      <a:pPr indent="0" lvl="0" marL="0" rtl="0" algn="l">
                        <a:spcBef>
                          <a:spcPts val="0"/>
                        </a:spcBef>
                        <a:spcAft>
                          <a:spcPts val="0"/>
                        </a:spcAft>
                        <a:buNone/>
                      </a:pPr>
                      <a:r>
                        <a:rPr lang="en-US"/>
                        <a:t>Operational</a:t>
                      </a:r>
                      <a:endParaRPr/>
                    </a:p>
                  </a:txBody>
                  <a:tcPr marT="91425" marB="91425" marR="91425" marL="91425"/>
                </a:tc>
                <a:tc>
                  <a:txBody>
                    <a:bodyPr/>
                    <a:lstStyle/>
                    <a:p>
                      <a:pPr indent="0" lvl="0" marL="0" rtl="0" algn="l">
                        <a:spcBef>
                          <a:spcPts val="0"/>
                        </a:spcBef>
                        <a:spcAft>
                          <a:spcPts val="0"/>
                        </a:spcAft>
                        <a:buNone/>
                      </a:pPr>
                      <a:r>
                        <a:rPr lang="en-US"/>
                        <a:t>Low</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The offloading of the first cookers presents high risk of injury and cooker damage as the offloader is teetering off the edge of the container</a:t>
                      </a:r>
                      <a:endParaRPr/>
                    </a:p>
                  </a:txBody>
                  <a:tcPr marT="91425" marB="91425" marR="91425" marL="91425"/>
                </a:tc>
                <a:tc>
                  <a:txBody>
                    <a:bodyPr/>
                    <a:lstStyle/>
                    <a:p>
                      <a:pPr indent="0" lvl="0" marL="0" rtl="0" algn="l">
                        <a:spcBef>
                          <a:spcPts val="0"/>
                        </a:spcBef>
                        <a:spcAft>
                          <a:spcPts val="0"/>
                        </a:spcAft>
                        <a:buNone/>
                      </a:pPr>
                      <a:r>
                        <a:rPr lang="en-US"/>
                        <a:t>Operational</a:t>
                      </a:r>
                      <a:endParaRPr/>
                    </a:p>
                  </a:txBody>
                  <a:tcPr marT="91425" marB="91425" marR="91425" marL="91425"/>
                </a:tc>
                <a:tc>
                  <a:txBody>
                    <a:bodyPr/>
                    <a:lstStyle/>
                    <a:p>
                      <a:pPr indent="0" lvl="0" marL="0" rtl="0" algn="l">
                        <a:spcBef>
                          <a:spcPts val="0"/>
                        </a:spcBef>
                        <a:spcAft>
                          <a:spcPts val="0"/>
                        </a:spcAft>
                        <a:buNone/>
                      </a:pPr>
                      <a:r>
                        <a:rPr lang="en-US"/>
                        <a:t>High</a:t>
                      </a:r>
                      <a:endParaRPr/>
                    </a:p>
                  </a:txBody>
                  <a:tcPr marT="91425" marB="91425" marR="91425" marL="91425"/>
                </a:tc>
                <a:tc>
                  <a:txBody>
                    <a:bodyPr/>
                    <a:lstStyle/>
                    <a:p>
                      <a:pPr indent="0" lvl="0" marL="0" rtl="0" algn="l">
                        <a:spcBef>
                          <a:spcPts val="0"/>
                        </a:spcBef>
                        <a:spcAft>
                          <a:spcPts val="0"/>
                        </a:spcAft>
                        <a:buNone/>
                      </a:pPr>
                      <a:r>
                        <a:rPr lang="en-US"/>
                        <a:t>Get a platform that the team can stand on while offloading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Shrink wrap the cookers with a pallet so that it is possible to use a trolley, manual forklift etc to offload</a:t>
                      </a:r>
                      <a:endParaRPr/>
                    </a:p>
                  </a:txBody>
                  <a:tcPr marT="91425" marB="91425" marR="91425" marL="91425"/>
                </a:tc>
              </a:tr>
              <a:tr h="381000">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Scanning of each serial being received, increases the offload requirement by 1 person</a:t>
                      </a:r>
                      <a:endParaRPr/>
                    </a:p>
                  </a:txBody>
                  <a:tcPr marT="91425" marB="91425" marR="91425" marL="91425"/>
                </a:tc>
                <a:tc>
                  <a:txBody>
                    <a:bodyPr/>
                    <a:lstStyle/>
                    <a:p>
                      <a:pPr indent="0" lvl="0" marL="0" rtl="0" algn="l">
                        <a:spcBef>
                          <a:spcPts val="0"/>
                        </a:spcBef>
                        <a:spcAft>
                          <a:spcPts val="0"/>
                        </a:spcAft>
                        <a:buNone/>
                      </a:pPr>
                      <a:r>
                        <a:rPr lang="en-US"/>
                        <a:t>Operational and System</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Have an aggregate serial that has all of the serials for the container being offloaded.</a:t>
                      </a:r>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US"/>
                        <a:t>4</a:t>
                      </a:r>
                      <a:endParaRPr/>
                    </a:p>
                  </a:txBody>
                  <a:tcPr marT="91425" marB="91425" marR="91425" marL="91425"/>
                </a:tc>
                <a:tc>
                  <a:txBody>
                    <a:bodyPr/>
                    <a:lstStyle/>
                    <a:p>
                      <a:pPr indent="0" lvl="0" marL="0" rtl="0" algn="l">
                        <a:spcBef>
                          <a:spcPts val="0"/>
                        </a:spcBef>
                        <a:spcAft>
                          <a:spcPts val="0"/>
                        </a:spcAft>
                        <a:buNone/>
                      </a:pPr>
                      <a:r>
                        <a:rPr lang="en-US"/>
                        <a:t>Location being offloaded into was not originally meant to be an inbound stock location</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Operational</a:t>
                      </a:r>
                      <a:endParaRPr/>
                    </a:p>
                  </a:txBody>
                  <a:tcPr marT="91425" marB="91425" marR="91425" marL="91425"/>
                </a:tc>
                <a:tc>
                  <a:txBody>
                    <a:bodyPr/>
                    <a:lstStyle/>
                    <a:p>
                      <a:pPr indent="0" lvl="0" marL="0" rtl="0" algn="l">
                        <a:spcBef>
                          <a:spcPts val="0"/>
                        </a:spcBef>
                        <a:spcAft>
                          <a:spcPts val="0"/>
                        </a:spcAft>
                        <a:buNone/>
                      </a:pPr>
                      <a:r>
                        <a:rPr lang="en-US"/>
                        <a:t>Medium</a:t>
                      </a:r>
                      <a:endParaRPr/>
                    </a:p>
                  </a:txBody>
                  <a:tcPr marT="91425" marB="91425" marR="91425" marL="91425"/>
                </a:tc>
                <a:tc>
                  <a:txBody>
                    <a:bodyPr/>
                    <a:lstStyle/>
                    <a:p>
                      <a:pPr indent="0" lvl="0" marL="0" rtl="0" algn="l">
                        <a:spcBef>
                          <a:spcPts val="0"/>
                        </a:spcBef>
                        <a:spcAft>
                          <a:spcPts val="0"/>
                        </a:spcAft>
                        <a:buNone/>
                      </a:pPr>
                      <a:r>
                        <a:rPr lang="en-US"/>
                        <a:t>This is obviously caused by the space constraints inside the facility, if we expect to continue to have the current stock levels at the warehouse then we should postpone any decisions on warehouse stock locations </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